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91" r:id="rId3"/>
    <p:sldId id="301" r:id="rId4"/>
    <p:sldId id="302" r:id="rId5"/>
    <p:sldId id="303" r:id="rId6"/>
    <p:sldId id="304" r:id="rId7"/>
    <p:sldId id="300" r:id="rId8"/>
    <p:sldId id="305" r:id="rId9"/>
    <p:sldId id="306" r:id="rId10"/>
    <p:sldId id="325" r:id="rId11"/>
    <p:sldId id="324" r:id="rId12"/>
    <p:sldId id="307" r:id="rId13"/>
    <p:sldId id="310" r:id="rId14"/>
    <p:sldId id="308" r:id="rId15"/>
    <p:sldId id="309" r:id="rId16"/>
    <p:sldId id="313" r:id="rId17"/>
    <p:sldId id="314" r:id="rId18"/>
    <p:sldId id="315" r:id="rId19"/>
    <p:sldId id="319" r:id="rId20"/>
    <p:sldId id="318" r:id="rId21"/>
    <p:sldId id="320" r:id="rId22"/>
    <p:sldId id="316" r:id="rId23"/>
    <p:sldId id="317" r:id="rId24"/>
    <p:sldId id="323" r:id="rId25"/>
    <p:sldId id="321" r:id="rId26"/>
    <p:sldId id="32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4370-6852-400C-AF0C-2A5605BC4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4C3C-EE52-4CBF-8183-CDADE862BD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4370-6852-400C-AF0C-2A5605BC4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4C3C-EE52-4CBF-8183-CDADE862BD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4370-6852-400C-AF0C-2A5605BC4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4C3C-EE52-4CBF-8183-CDADE862BD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4370-6852-400C-AF0C-2A5605BC4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4C3C-EE52-4CBF-8183-CDADE862BD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4370-6852-400C-AF0C-2A5605BC4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4C3C-EE52-4CBF-8183-CDADE862BD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4370-6852-400C-AF0C-2A5605BC4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4C3C-EE52-4CBF-8183-CDADE862BD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4370-6852-400C-AF0C-2A5605BC4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4C3C-EE52-4CBF-8183-CDADE862BD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4370-6852-400C-AF0C-2A5605BC4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4C3C-EE52-4CBF-8183-CDADE862BD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4370-6852-400C-AF0C-2A5605BC4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4C3C-EE52-4CBF-8183-CDADE862BD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4370-6852-400C-AF0C-2A5605BC4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4C3C-EE52-4CBF-8183-CDADE862BD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4370-6852-400C-AF0C-2A5605BC4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4C3C-EE52-4CBF-8183-CDADE862BD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A4370-6852-400C-AF0C-2A5605BC4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94C3C-EE52-4CBF-8183-CDADE862BD2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2"/>
          <p:cNvSpPr txBox="1"/>
          <p:nvPr/>
        </p:nvSpPr>
        <p:spPr>
          <a:xfrm>
            <a:off x="9555812" y="6256000"/>
            <a:ext cx="2487930" cy="445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广州新页信息科技有限公司</a:t>
            </a:r>
            <a:endParaRPr lang="en-US" altLang="zh-CN" sz="1400" dirty="0" smtClean="0">
              <a:solidFill>
                <a:schemeClr val="bg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900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Guangzhou </a:t>
            </a:r>
            <a:r>
              <a:rPr lang="en-US" altLang="zh-CN" sz="900" dirty="0" err="1" smtClean="0">
                <a:solidFill>
                  <a:schemeClr val="bg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Newpage</a:t>
            </a:r>
            <a:r>
              <a:rPr lang="en-US" altLang="zh-CN" sz="900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Technology </a:t>
            </a:r>
            <a:r>
              <a:rPr lang="en-US" altLang="zh-CN" sz="900" dirty="0" err="1" smtClean="0">
                <a:solidFill>
                  <a:schemeClr val="bg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Co,.LTD</a:t>
            </a:r>
            <a:endParaRPr lang="en-US" altLang="zh-CN" sz="900" dirty="0" err="1" smtClean="0">
              <a:solidFill>
                <a:schemeClr val="bg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71462"/>
            <a:ext cx="2327910" cy="1582420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4076684" y="2134858"/>
            <a:ext cx="36734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新页生产</a:t>
            </a:r>
            <a:r>
              <a:rPr lang="en-US" altLang="zh-CN" sz="28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ERP</a:t>
            </a:r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管理系统</a:t>
            </a:r>
            <a:endParaRPr lang="zh-CN" altLang="en-US" sz="28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872666" y="270636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800" dirty="0" smtClean="0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</a:rPr>
              <a:t>产品介绍书</a:t>
            </a:r>
            <a:endParaRPr lang="zh-CN" altLang="en-US" sz="2800" dirty="0" smtClean="0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717461" y="4215458"/>
            <a:ext cx="6583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dirty="0" smtClean="0"/>
              <a:t>适合行业：机械行业、五金行业、模具行业、电子电器行业、金属加工铸造行业等</a:t>
            </a:r>
            <a:endParaRPr lang="zh-CN" altLang="en-US" sz="1400" dirty="0" smtClean="0"/>
          </a:p>
          <a:p>
            <a:r>
              <a:rPr lang="zh-CN" altLang="en-US" sz="1400" dirty="0" smtClean="0"/>
              <a:t>新页生产</a:t>
            </a:r>
            <a:r>
              <a:rPr lang="en-US" sz="1400" dirty="0" smtClean="0"/>
              <a:t>ERP</a:t>
            </a:r>
            <a:r>
              <a:rPr lang="zh-CN" altLang="en-US" sz="1400" dirty="0" smtClean="0"/>
              <a:t>管理软件满足不同用户人群需求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2"/>
          <p:cNvSpPr txBox="1"/>
          <p:nvPr/>
        </p:nvSpPr>
        <p:spPr>
          <a:xfrm>
            <a:off x="191775" y="500042"/>
            <a:ext cx="43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方正兰亭粗黑简体" pitchFamily="2" charset="-122"/>
                <a:ea typeface="方正兰亭粗黑简体" pitchFamily="2" charset="-122"/>
              </a:rPr>
              <a:t>销售管理 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SALES MANAGEMENT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五边形 9"/>
          <p:cNvSpPr/>
          <p:nvPr/>
        </p:nvSpPr>
        <p:spPr>
          <a:xfrm>
            <a:off x="1995144" y="1399846"/>
            <a:ext cx="1357322" cy="500066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销售报价</a:t>
            </a:r>
            <a:endParaRPr lang="zh-CN" altLang="en-US" dirty="0"/>
          </a:p>
        </p:txBody>
      </p:sp>
      <p:sp>
        <p:nvSpPr>
          <p:cNvPr id="13" name="五边形 12"/>
          <p:cNvSpPr/>
          <p:nvPr/>
        </p:nvSpPr>
        <p:spPr>
          <a:xfrm>
            <a:off x="3657902" y="1399846"/>
            <a:ext cx="1357322" cy="500066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销售订单</a:t>
            </a:r>
            <a:endParaRPr lang="zh-CN" altLang="en-US" dirty="0"/>
          </a:p>
        </p:txBody>
      </p:sp>
      <p:sp>
        <p:nvSpPr>
          <p:cNvPr id="14" name="五边形 13"/>
          <p:cNvSpPr/>
          <p:nvPr/>
        </p:nvSpPr>
        <p:spPr>
          <a:xfrm>
            <a:off x="5280338" y="1399846"/>
            <a:ext cx="1357322" cy="500066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销售出库</a:t>
            </a:r>
            <a:endParaRPr lang="zh-CN" altLang="en-US" dirty="0"/>
          </a:p>
        </p:txBody>
      </p:sp>
      <p:sp>
        <p:nvSpPr>
          <p:cNvPr id="15" name="五边形 14"/>
          <p:cNvSpPr/>
          <p:nvPr/>
        </p:nvSpPr>
        <p:spPr>
          <a:xfrm>
            <a:off x="6882136" y="1399846"/>
            <a:ext cx="1357322" cy="500066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销售退回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8494094" y="1399846"/>
            <a:ext cx="1143008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对账单</a:t>
            </a:r>
            <a:endParaRPr lang="zh-CN" altLang="en-US" dirty="0"/>
          </a:p>
        </p:txBody>
      </p:sp>
      <p:sp>
        <p:nvSpPr>
          <p:cNvPr id="17" name="TextBox 11"/>
          <p:cNvSpPr txBox="1"/>
          <p:nvPr/>
        </p:nvSpPr>
        <p:spPr>
          <a:xfrm>
            <a:off x="1995461" y="3350574"/>
            <a:ext cx="71438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完整的销售流程，各部门可灵活设置；</a:t>
            </a:r>
            <a:endParaRPr lang="zh-CN" altLang="en-US" dirty="0" smtClean="0"/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根据下达的销售订单，安排生产或采购；</a:t>
            </a:r>
            <a:endParaRPr lang="zh-CN" altLang="en-US" dirty="0" smtClean="0"/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完整的记录客户的历史销售情况，可随时进行查询；</a:t>
            </a:r>
            <a:endParaRPr lang="zh-CN" altLang="en-US" dirty="0" smtClean="0"/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可根据客户设置销售员的权限；</a:t>
            </a:r>
            <a:endParaRPr lang="zh-CN" altLang="en-US" dirty="0" smtClean="0"/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可以根据不同的客户预设不同的销售单价级别；</a:t>
            </a:r>
            <a:endParaRPr lang="zh-CN" altLang="en-US" dirty="0" smtClean="0"/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可以通过销售报表，分析销售人员的业绩等；</a:t>
            </a:r>
            <a:endParaRPr lang="zh-CN" altLang="en-US" dirty="0" smtClean="0"/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支持条码扫描出库；</a:t>
            </a:r>
            <a:endParaRPr lang="zh-CN" altLang="en-US" dirty="0" smtClean="0"/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支持分批次出库；</a:t>
            </a:r>
            <a:endParaRPr lang="zh-CN" altLang="en-US" dirty="0" smtClean="0"/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支持自定义打印销售合同、销售订单、出库单、对账单等格式；</a:t>
            </a:r>
            <a:endParaRPr lang="zh-CN" altLang="en-US" dirty="0"/>
          </a:p>
        </p:txBody>
      </p:sp>
      <p:pic>
        <p:nvPicPr>
          <p:cNvPr id="19" name="图片 18" descr="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11740" y="5468913"/>
            <a:ext cx="2327910" cy="1582420"/>
          </a:xfrm>
          <a:prstGeom prst="rect">
            <a:avLst/>
          </a:prstGeom>
        </p:spPr>
      </p:pic>
      <p:sp>
        <p:nvSpPr>
          <p:cNvPr id="18" name="五边形 17"/>
          <p:cNvSpPr/>
          <p:nvPr/>
        </p:nvSpPr>
        <p:spPr>
          <a:xfrm>
            <a:off x="3607102" y="2561261"/>
            <a:ext cx="1357322" cy="50006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/>
              <a:t>销售跟单</a:t>
            </a:r>
            <a:endParaRPr lang="en-US" altLang="zh-CN" dirty="0" smtClean="0"/>
          </a:p>
        </p:txBody>
      </p:sp>
      <p:sp>
        <p:nvSpPr>
          <p:cNvPr id="22" name="下箭头 21"/>
          <p:cNvSpPr/>
          <p:nvPr/>
        </p:nvSpPr>
        <p:spPr>
          <a:xfrm>
            <a:off x="3940810" y="1960880"/>
            <a:ext cx="548005" cy="548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1" name="直接箭头连接符 30"/>
          <p:cNvCxnSpPr/>
          <p:nvPr/>
        </p:nvCxnSpPr>
        <p:spPr>
          <a:xfrm>
            <a:off x="2985116" y="270605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肘形连接符 50"/>
          <p:cNvCxnSpPr/>
          <p:nvPr/>
        </p:nvCxnSpPr>
        <p:spPr>
          <a:xfrm rot="10800000" flipV="1">
            <a:off x="5628322" y="2205984"/>
            <a:ext cx="1588" cy="1000132"/>
          </a:xfrm>
          <a:prstGeom prst="bentConnector3">
            <a:avLst>
              <a:gd name="adj1" fmla="val 143954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>
            <a:off x="480950" y="344467"/>
            <a:ext cx="43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>
                <a:latin typeface="方正兰亭粗黑简体" pitchFamily="2" charset="-122"/>
                <a:ea typeface="方正兰亭粗黑简体" pitchFamily="2" charset="-122"/>
              </a:rPr>
              <a:t>生产管理 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PRODUCTION MANAGEMENT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五边形 12"/>
          <p:cNvSpPr/>
          <p:nvPr/>
        </p:nvSpPr>
        <p:spPr>
          <a:xfrm>
            <a:off x="1699232" y="1348728"/>
            <a:ext cx="1500198" cy="571504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dirty="0" smtClean="0"/>
              <a:t>商品管理</a:t>
            </a:r>
            <a:endParaRPr lang="zh-CN" altLang="en-US" sz="1400" dirty="0" smtClean="0"/>
          </a:p>
        </p:txBody>
      </p:sp>
      <p:sp>
        <p:nvSpPr>
          <p:cNvPr id="14" name="五边形 13"/>
          <p:cNvSpPr/>
          <p:nvPr/>
        </p:nvSpPr>
        <p:spPr>
          <a:xfrm>
            <a:off x="1699232" y="2420298"/>
            <a:ext cx="1500198" cy="571504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dirty="0" smtClean="0"/>
              <a:t>产品结构清单（</a:t>
            </a:r>
            <a:r>
              <a:rPr lang="en-US" altLang="zh-CN" sz="1400" dirty="0" smtClean="0"/>
              <a:t>BOM</a:t>
            </a:r>
            <a:r>
              <a:rPr lang="zh-CN" altLang="en-US" sz="1400" dirty="0" smtClean="0"/>
              <a:t>）</a:t>
            </a:r>
            <a:endParaRPr lang="zh-CN" altLang="en-US" sz="1400" dirty="0"/>
          </a:p>
        </p:txBody>
      </p:sp>
      <p:sp>
        <p:nvSpPr>
          <p:cNvPr id="15" name="五边形 14"/>
          <p:cNvSpPr/>
          <p:nvPr/>
        </p:nvSpPr>
        <p:spPr>
          <a:xfrm>
            <a:off x="1699232" y="3491868"/>
            <a:ext cx="1500198" cy="571504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dirty="0" smtClean="0"/>
              <a:t>工序设置</a:t>
            </a:r>
            <a:endParaRPr lang="zh-CN" altLang="en-US" sz="1400" dirty="0" smtClean="0"/>
          </a:p>
        </p:txBody>
      </p:sp>
      <p:sp>
        <p:nvSpPr>
          <p:cNvPr id="16" name="五边形 15"/>
          <p:cNvSpPr/>
          <p:nvPr/>
        </p:nvSpPr>
        <p:spPr>
          <a:xfrm>
            <a:off x="1699232" y="4492000"/>
            <a:ext cx="1500198" cy="571504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dirty="0" smtClean="0"/>
              <a:t>设计图管理</a:t>
            </a:r>
            <a:endParaRPr lang="zh-CN" altLang="en-US" sz="1400" dirty="0" smtClean="0"/>
          </a:p>
        </p:txBody>
      </p:sp>
      <p:cxnSp>
        <p:nvCxnSpPr>
          <p:cNvPr id="17" name="肘形连接符 16"/>
          <p:cNvCxnSpPr/>
          <p:nvPr/>
        </p:nvCxnSpPr>
        <p:spPr>
          <a:xfrm>
            <a:off x="3199430" y="1634480"/>
            <a:ext cx="1588" cy="3143272"/>
          </a:xfrm>
          <a:prstGeom prst="bentConnector3">
            <a:avLst>
              <a:gd name="adj1" fmla="val 161949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199430" y="3777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3770934" y="2420298"/>
            <a:ext cx="1214446" cy="5715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dirty="0" smtClean="0"/>
              <a:t>生产计划</a:t>
            </a:r>
            <a:endParaRPr lang="zh-CN" altLang="en-US" sz="1400" dirty="0" smtClean="0"/>
          </a:p>
        </p:txBody>
      </p:sp>
      <p:cxnSp>
        <p:nvCxnSpPr>
          <p:cNvPr id="33" name="直接箭头连接符 32"/>
          <p:cNvCxnSpPr/>
          <p:nvPr/>
        </p:nvCxnSpPr>
        <p:spPr>
          <a:xfrm>
            <a:off x="5056818" y="270605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rot="16200000" flipH="1">
            <a:off x="4199563" y="2205984"/>
            <a:ext cx="2857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rot="16200000" flipH="1">
            <a:off x="4271001" y="3206115"/>
            <a:ext cx="2857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流程图: 决策 40"/>
          <p:cNvSpPr/>
          <p:nvPr/>
        </p:nvSpPr>
        <p:spPr>
          <a:xfrm>
            <a:off x="3770934" y="3420430"/>
            <a:ext cx="1285884" cy="714380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 dirty="0" smtClean="0"/>
              <a:t>MRP</a:t>
            </a:r>
            <a:r>
              <a:rPr lang="zh-CN" altLang="en-US" sz="1400" dirty="0" smtClean="0"/>
              <a:t>运算</a:t>
            </a:r>
            <a:endParaRPr lang="zh-CN" alt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628058" y="4134810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dirty="0" smtClean="0"/>
              <a:t>通过</a:t>
            </a:r>
            <a:r>
              <a:rPr lang="en-US" altLang="zh-CN" sz="1400" dirty="0" smtClean="0"/>
              <a:t>MRP</a:t>
            </a:r>
            <a:r>
              <a:rPr lang="zh-CN" altLang="en-US" sz="1400" dirty="0" smtClean="0"/>
              <a:t>运算自动</a:t>
            </a:r>
            <a:endParaRPr lang="en-US" altLang="zh-CN" sz="1400" dirty="0" smtClean="0"/>
          </a:p>
          <a:p>
            <a:r>
              <a:rPr lang="zh-CN" altLang="en-US" sz="1400" dirty="0" smtClean="0"/>
              <a:t>生成物料需求清单</a:t>
            </a:r>
            <a:endParaRPr lang="zh-CN" altLang="en-US" sz="1400" dirty="0"/>
          </a:p>
        </p:txBody>
      </p:sp>
      <p:cxnSp>
        <p:nvCxnSpPr>
          <p:cNvPr id="43" name="直接箭头连接符 42"/>
          <p:cNvCxnSpPr/>
          <p:nvPr/>
        </p:nvCxnSpPr>
        <p:spPr>
          <a:xfrm rot="16200000" flipH="1">
            <a:off x="4271001" y="4777751"/>
            <a:ext cx="2857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5556884" y="1848794"/>
            <a:ext cx="1143008" cy="5715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dirty="0" smtClean="0"/>
              <a:t>加工单</a:t>
            </a:r>
            <a:endParaRPr lang="zh-CN" altLang="en-US" sz="1400" dirty="0" smtClean="0"/>
          </a:p>
        </p:txBody>
      </p:sp>
      <p:sp>
        <p:nvSpPr>
          <p:cNvPr id="45" name="矩形 44"/>
          <p:cNvSpPr/>
          <p:nvPr/>
        </p:nvSpPr>
        <p:spPr>
          <a:xfrm>
            <a:off x="5556884" y="2991802"/>
            <a:ext cx="1143008" cy="5715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dirty="0" smtClean="0"/>
              <a:t>委外加工单</a:t>
            </a:r>
            <a:endParaRPr lang="zh-CN" altLang="en-US" sz="1400" dirty="0" smtClean="0"/>
          </a:p>
        </p:txBody>
      </p:sp>
      <p:sp>
        <p:nvSpPr>
          <p:cNvPr id="46" name="矩形 45"/>
          <p:cNvSpPr/>
          <p:nvPr/>
        </p:nvSpPr>
        <p:spPr>
          <a:xfrm>
            <a:off x="7271396" y="2420298"/>
            <a:ext cx="1143008" cy="5715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dirty="0" smtClean="0"/>
              <a:t>领料单</a:t>
            </a:r>
            <a:endParaRPr lang="zh-CN" altLang="en-US" sz="1400" dirty="0" smtClean="0"/>
          </a:p>
        </p:txBody>
      </p:sp>
      <p:sp>
        <p:nvSpPr>
          <p:cNvPr id="47" name="矩形 46"/>
          <p:cNvSpPr/>
          <p:nvPr/>
        </p:nvSpPr>
        <p:spPr>
          <a:xfrm>
            <a:off x="8771594" y="2420298"/>
            <a:ext cx="1143008" cy="5715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dirty="0" smtClean="0"/>
              <a:t>验收单</a:t>
            </a:r>
            <a:endParaRPr lang="zh-CN" altLang="en-US" sz="1400" dirty="0" smtClean="0"/>
          </a:p>
        </p:txBody>
      </p:sp>
      <p:sp>
        <p:nvSpPr>
          <p:cNvPr id="48" name="矩形 47"/>
          <p:cNvSpPr/>
          <p:nvPr/>
        </p:nvSpPr>
        <p:spPr>
          <a:xfrm>
            <a:off x="3770934" y="1348728"/>
            <a:ext cx="1143008" cy="6429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dirty="0" smtClean="0"/>
              <a:t>销售管理</a:t>
            </a:r>
            <a:endParaRPr lang="zh-CN" altLang="en-US" sz="1400" dirty="0" smtClean="0"/>
          </a:p>
        </p:txBody>
      </p:sp>
      <p:sp>
        <p:nvSpPr>
          <p:cNvPr id="49" name="矩形 48"/>
          <p:cNvSpPr/>
          <p:nvPr/>
        </p:nvSpPr>
        <p:spPr>
          <a:xfrm>
            <a:off x="3842372" y="4920628"/>
            <a:ext cx="1143008" cy="6429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dirty="0" smtClean="0"/>
              <a:t>采购订单</a:t>
            </a:r>
            <a:endParaRPr lang="zh-CN" altLang="en-US" sz="1400" dirty="0" smtClean="0"/>
          </a:p>
        </p:txBody>
      </p:sp>
      <p:cxnSp>
        <p:nvCxnSpPr>
          <p:cNvPr id="54" name="肘形连接符 53"/>
          <p:cNvCxnSpPr/>
          <p:nvPr/>
        </p:nvCxnSpPr>
        <p:spPr>
          <a:xfrm rot="10800000" flipV="1">
            <a:off x="6699892" y="2205984"/>
            <a:ext cx="1588" cy="1000132"/>
          </a:xfrm>
          <a:prstGeom prst="bentConnector3">
            <a:avLst>
              <a:gd name="adj1" fmla="val -65979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>
            <a:off x="6842768" y="270605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>
            <a:off x="8485842" y="2706050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674347" y="2420298"/>
            <a:ext cx="1071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dirty="0" smtClean="0"/>
              <a:t>自动生成工</a:t>
            </a:r>
            <a:endParaRPr lang="en-US" altLang="zh-CN" sz="1400" dirty="0" smtClean="0"/>
          </a:p>
          <a:p>
            <a:r>
              <a:rPr lang="zh-CN" altLang="en-US" sz="1400" dirty="0" smtClean="0"/>
              <a:t>序进行加工</a:t>
            </a:r>
            <a:endParaRPr lang="zh-CN" alt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8771594" y="1920232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dirty="0" smtClean="0"/>
              <a:t>验收时可自动</a:t>
            </a:r>
            <a:endParaRPr lang="en-US" altLang="zh-CN" sz="1400" dirty="0" smtClean="0"/>
          </a:p>
          <a:p>
            <a:r>
              <a:rPr lang="zh-CN" altLang="en-US" sz="1400" dirty="0" smtClean="0"/>
              <a:t>生成计件工资</a:t>
            </a:r>
            <a:endParaRPr lang="en-US" altLang="zh-CN" sz="1400" dirty="0" smtClean="0"/>
          </a:p>
        </p:txBody>
      </p:sp>
      <p:cxnSp>
        <p:nvCxnSpPr>
          <p:cNvPr id="61" name="直接箭头连接符 60"/>
          <p:cNvCxnSpPr/>
          <p:nvPr/>
        </p:nvCxnSpPr>
        <p:spPr>
          <a:xfrm rot="5400000">
            <a:off x="9165297" y="3241041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8771594" y="3491868"/>
            <a:ext cx="1143008" cy="5715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dirty="0" smtClean="0"/>
              <a:t>生产入库</a:t>
            </a:r>
            <a:endParaRPr lang="zh-CN" altLang="en-US" sz="1400" dirty="0" smtClean="0"/>
          </a:p>
        </p:txBody>
      </p:sp>
      <p:sp>
        <p:nvSpPr>
          <p:cNvPr id="65" name="矩形 64"/>
          <p:cNvSpPr/>
          <p:nvPr/>
        </p:nvSpPr>
        <p:spPr>
          <a:xfrm>
            <a:off x="6985644" y="4206248"/>
            <a:ext cx="1357322" cy="12858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1400" b="1" dirty="0" smtClean="0"/>
              <a:t>生产日报表</a:t>
            </a:r>
            <a:endParaRPr lang="en-US" altLang="zh-CN" sz="1400" b="1" dirty="0" smtClean="0"/>
          </a:p>
          <a:p>
            <a:r>
              <a:rPr lang="zh-CN" altLang="en-US" sz="1400" b="1" dirty="0" smtClean="0"/>
              <a:t>部门日报表</a:t>
            </a:r>
            <a:endParaRPr lang="en-US" altLang="zh-CN" sz="1400" b="1" dirty="0" smtClean="0"/>
          </a:p>
          <a:p>
            <a:r>
              <a:rPr lang="zh-CN" altLang="en-US" sz="1400" b="1" dirty="0" smtClean="0"/>
              <a:t>生产进度表</a:t>
            </a:r>
            <a:endParaRPr lang="en-US" altLang="zh-CN" sz="1400" b="1" dirty="0" smtClean="0"/>
          </a:p>
          <a:p>
            <a:r>
              <a:rPr lang="zh-CN" altLang="en-US" sz="1400" b="1" dirty="0" smtClean="0"/>
              <a:t>生产领料情况</a:t>
            </a:r>
            <a:endParaRPr lang="en-US" altLang="zh-CN" sz="1400" b="1" dirty="0" smtClean="0"/>
          </a:p>
          <a:p>
            <a:r>
              <a:rPr lang="zh-CN" altLang="en-US" sz="1400" b="1" dirty="0" smtClean="0"/>
              <a:t>生产成本核算</a:t>
            </a:r>
            <a:endParaRPr lang="zh-CN" altLang="en-US" sz="1400" b="1" dirty="0"/>
          </a:p>
        </p:txBody>
      </p:sp>
      <p:pic>
        <p:nvPicPr>
          <p:cNvPr id="19" name="图片 18" descr="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11740" y="5468913"/>
            <a:ext cx="2327910" cy="15824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2"/>
          <p:cNvSpPr txBox="1"/>
          <p:nvPr/>
        </p:nvSpPr>
        <p:spPr>
          <a:xfrm>
            <a:off x="1046480" y="998220"/>
            <a:ext cx="1070800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 dirty="0" smtClean="0"/>
              <a:t>计划阶段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/>
              <a:t>图纸管理：记录所以设计师的图纸，以及更改的记录；方便查询。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en-US" sz="1200" dirty="0" smtClean="0"/>
              <a:t>BOM</a:t>
            </a:r>
            <a:r>
              <a:rPr lang="zh-CN" altLang="en-US" sz="1200" dirty="0" smtClean="0"/>
              <a:t>管理：即产品结构清单，进行</a:t>
            </a:r>
            <a:r>
              <a:rPr lang="en-US" sz="1200" dirty="0" smtClean="0"/>
              <a:t>MRP</a:t>
            </a:r>
            <a:r>
              <a:rPr lang="zh-CN" altLang="en-US" sz="1200" dirty="0" smtClean="0"/>
              <a:t>运算后，可以即时了解订单是否能按时完成，都需要用到哪些物料等，物料中哪些是需要采购的，那些是需要自产的；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/>
              <a:t>工艺管理：用工序来管理生产流程，为生产排产提供基础。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/>
              <a:t>生产报价：提供产前报价功能，可以产后进行对比，盈亏一目了然。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ym typeface="+mn-ea"/>
              </a:rPr>
              <a:t>生产阶段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ym typeface="+mn-ea"/>
              </a:rPr>
              <a:t>生产开单：按单生产，（可以直接引用销售单），亦可以通过</a:t>
            </a:r>
            <a:r>
              <a:rPr lang="en-US" sz="1200" dirty="0" smtClean="0">
                <a:sym typeface="+mn-ea"/>
              </a:rPr>
              <a:t>BOM</a:t>
            </a:r>
            <a:r>
              <a:rPr lang="zh-CN" altLang="en-US" sz="1200" dirty="0" smtClean="0">
                <a:sym typeface="+mn-ea"/>
              </a:rPr>
              <a:t>表快速生成半成品，零件等生产计划，通过树状的形式体现；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ym typeface="+mn-ea"/>
              </a:rPr>
              <a:t>物料需求清单：可以按单或者多张生产单一起通过</a:t>
            </a:r>
            <a:r>
              <a:rPr lang="en-US" sz="1200" dirty="0" smtClean="0">
                <a:sym typeface="+mn-ea"/>
              </a:rPr>
              <a:t>MRP</a:t>
            </a:r>
            <a:r>
              <a:rPr lang="zh-CN" altLang="en-US" sz="1200" dirty="0" smtClean="0">
                <a:sym typeface="+mn-ea"/>
              </a:rPr>
              <a:t>运算，计算所需采购的清单，及时下单，保证物料及时到；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ym typeface="+mn-ea"/>
              </a:rPr>
              <a:t>进度控制：通过工艺来管理生产进度，针对工艺下达加工单、验收，可以实时查看生产的进度；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ym typeface="+mn-ea"/>
              </a:rPr>
              <a:t>质量管理：检验人员在验收的时候可以针对工艺内容严格验收；如发生质量问题也可以直接找到负责人；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ym typeface="+mn-ea"/>
              </a:rPr>
              <a:t>生产中成本控制：部门根据工艺内容设定的所需原料进行领料，加工完成后如有余料可以退回仓库，如有废料可以退回废料仓，严格控制物料的浪费。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ym typeface="+mn-ea"/>
              </a:rPr>
              <a:t>委外加工：支持外协厂加工以及加工费用的统计。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ym typeface="+mn-ea"/>
              </a:rPr>
              <a:t>完成阶段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ym typeface="+mn-ea"/>
              </a:rPr>
              <a:t>生产成本核算：自动统计料、工、费的成本，在完成入库的时候自动计算成本单价；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ym typeface="+mn-ea"/>
              </a:rPr>
              <a:t>查询盈利状况：在生产单里面可以按单对比产前报价，查询订单盈利情况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501905" y="396537"/>
            <a:ext cx="43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>
                <a:latin typeface="方正兰亭粗黑简体" pitchFamily="2" charset="-122"/>
                <a:ea typeface="方正兰亭粗黑简体" pitchFamily="2" charset="-122"/>
              </a:rPr>
              <a:t>生产管理 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PRODUCTION MANAGEMENT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9" name="图片 18" descr="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11740" y="5468913"/>
            <a:ext cx="2327910" cy="15824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2"/>
          <p:cNvSpPr txBox="1"/>
          <p:nvPr/>
        </p:nvSpPr>
        <p:spPr>
          <a:xfrm>
            <a:off x="428880" y="366057"/>
            <a:ext cx="43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>
                <a:latin typeface="方正兰亭粗黑简体" pitchFamily="2" charset="-122"/>
                <a:ea typeface="方正兰亭粗黑简体" pitchFamily="2" charset="-122"/>
              </a:rPr>
              <a:t>采购管理 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PURCHASING MANAGEMENT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1872588" y="1328726"/>
            <a:ext cx="1500198" cy="500066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/>
              <a:t>采购申请单</a:t>
            </a:r>
            <a:endParaRPr lang="zh-CN" altLang="en-US" dirty="0"/>
          </a:p>
        </p:txBody>
      </p:sp>
      <p:sp>
        <p:nvSpPr>
          <p:cNvPr id="7" name="五边形 6"/>
          <p:cNvSpPr/>
          <p:nvPr/>
        </p:nvSpPr>
        <p:spPr>
          <a:xfrm>
            <a:off x="3515662" y="1328726"/>
            <a:ext cx="1357322" cy="500066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/>
              <a:t>采购订单</a:t>
            </a:r>
            <a:endParaRPr lang="zh-CN" altLang="en-US" dirty="0"/>
          </a:p>
        </p:txBody>
      </p:sp>
      <p:sp>
        <p:nvSpPr>
          <p:cNvPr id="8" name="五边形 7"/>
          <p:cNvSpPr/>
          <p:nvPr/>
        </p:nvSpPr>
        <p:spPr>
          <a:xfrm>
            <a:off x="5087298" y="1328726"/>
            <a:ext cx="1357322" cy="500066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/>
              <a:t>采购入库</a:t>
            </a:r>
            <a:endParaRPr lang="zh-CN" altLang="en-US" dirty="0"/>
          </a:p>
        </p:txBody>
      </p:sp>
      <p:sp>
        <p:nvSpPr>
          <p:cNvPr id="9" name="五边形 8"/>
          <p:cNvSpPr/>
          <p:nvPr/>
        </p:nvSpPr>
        <p:spPr>
          <a:xfrm>
            <a:off x="6587496" y="1328726"/>
            <a:ext cx="1357322" cy="500066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/>
              <a:t>采购退货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087694" y="1328726"/>
            <a:ext cx="1143008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/>
              <a:t>对账单</a:t>
            </a:r>
            <a:endParaRPr lang="zh-CN" altLang="en-US" dirty="0"/>
          </a:p>
        </p:txBody>
      </p:sp>
      <p:sp>
        <p:nvSpPr>
          <p:cNvPr id="11" name="TextBox 9"/>
          <p:cNvSpPr txBox="1"/>
          <p:nvPr/>
        </p:nvSpPr>
        <p:spPr>
          <a:xfrm>
            <a:off x="1586836" y="2328858"/>
            <a:ext cx="835821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有效掌握供应商资质、询价记录等；</a:t>
            </a:r>
            <a:endParaRPr lang="zh-CN" altLang="en-US" dirty="0" smtClean="0"/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物料的监控跟踪、及时预警；</a:t>
            </a:r>
            <a:endParaRPr lang="zh-CN" altLang="en-US" dirty="0" smtClean="0"/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对物料的质量与交期提供有力的保障；</a:t>
            </a:r>
            <a:endParaRPr lang="zh-CN" altLang="en-US" dirty="0" smtClean="0"/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根据生产单通过</a:t>
            </a:r>
            <a:r>
              <a:rPr lang="en-US" dirty="0" smtClean="0"/>
              <a:t>BOM</a:t>
            </a:r>
            <a:r>
              <a:rPr lang="zh-CN" altLang="en-US" dirty="0" smtClean="0"/>
              <a:t>自动生成物料需求清单，按需采购，确保有效的库存控制；</a:t>
            </a:r>
            <a:endParaRPr lang="zh-CN" altLang="en-US" dirty="0" smtClean="0"/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支持分批次入库；</a:t>
            </a:r>
            <a:endParaRPr lang="zh-CN" altLang="en-US" dirty="0" smtClean="0"/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支持条码扫描入库；</a:t>
            </a:r>
            <a:endParaRPr lang="zh-CN" altLang="en-US" dirty="0" smtClean="0"/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支持自定义打印采购合同、采购订单、入库单、对账单等格式；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19" name="图片 18" descr="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11740" y="5468913"/>
            <a:ext cx="2327910" cy="15824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2"/>
          <p:cNvSpPr txBox="1"/>
          <p:nvPr/>
        </p:nvSpPr>
        <p:spPr>
          <a:xfrm>
            <a:off x="357125" y="272712"/>
            <a:ext cx="43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>
                <a:latin typeface="方正兰亭粗黑简体" pitchFamily="2" charset="-122"/>
                <a:ea typeface="方正兰亭粗黑简体" pitchFamily="2" charset="-122"/>
              </a:rPr>
              <a:t>仓库管理 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WAREHOUSE MANAGEMENT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3045440" y="1694486"/>
            <a:ext cx="1357322" cy="500066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/>
              <a:t>其他出库</a:t>
            </a:r>
            <a:endParaRPr lang="zh-CN" altLang="en-US" dirty="0"/>
          </a:p>
        </p:txBody>
      </p:sp>
      <p:sp>
        <p:nvSpPr>
          <p:cNvPr id="7" name="五边形 6"/>
          <p:cNvSpPr/>
          <p:nvPr/>
        </p:nvSpPr>
        <p:spPr>
          <a:xfrm>
            <a:off x="4545638" y="1694486"/>
            <a:ext cx="1357322" cy="500066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/>
              <a:t>库存盘点</a:t>
            </a:r>
            <a:endParaRPr lang="zh-CN" altLang="en-US" dirty="0"/>
          </a:p>
        </p:txBody>
      </p:sp>
      <p:sp>
        <p:nvSpPr>
          <p:cNvPr id="8" name="五边形 7"/>
          <p:cNvSpPr/>
          <p:nvPr/>
        </p:nvSpPr>
        <p:spPr>
          <a:xfrm>
            <a:off x="6045836" y="1694486"/>
            <a:ext cx="1357322" cy="500066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/>
              <a:t>库存调拨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046232" y="1694486"/>
            <a:ext cx="1214446" cy="5000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/>
              <a:t>商品拆分</a:t>
            </a:r>
            <a:endParaRPr lang="zh-CN" altLang="en-US" dirty="0"/>
          </a:p>
        </p:txBody>
      </p:sp>
      <p:sp>
        <p:nvSpPr>
          <p:cNvPr id="10" name="五边形 9"/>
          <p:cNvSpPr/>
          <p:nvPr/>
        </p:nvSpPr>
        <p:spPr>
          <a:xfrm>
            <a:off x="1545242" y="1694486"/>
            <a:ext cx="1357322" cy="500066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/>
              <a:t>其他入库</a:t>
            </a:r>
            <a:endParaRPr lang="zh-CN" altLang="en-US" dirty="0"/>
          </a:p>
        </p:txBody>
      </p:sp>
      <p:sp>
        <p:nvSpPr>
          <p:cNvPr id="11" name="五边形 10"/>
          <p:cNvSpPr/>
          <p:nvPr/>
        </p:nvSpPr>
        <p:spPr>
          <a:xfrm>
            <a:off x="7546034" y="1694486"/>
            <a:ext cx="1357322" cy="500066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/>
              <a:t>商品组装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23446" y="2639691"/>
            <a:ext cx="842968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支持多仓库、多仓位管理，</a:t>
            </a:r>
            <a:endParaRPr lang="zh-CN" altLang="en-US" dirty="0" smtClean="0"/>
          </a:p>
          <a:p>
            <a:pPr lvl="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支持全程条码出入库；</a:t>
            </a:r>
            <a:endParaRPr lang="zh-CN" altLang="en-US" dirty="0" smtClean="0"/>
          </a:p>
          <a:p>
            <a:pPr lvl="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可自定义成品、原材料等标签的打印格式；</a:t>
            </a:r>
            <a:endParaRPr lang="zh-CN" altLang="en-US" dirty="0" smtClean="0"/>
          </a:p>
          <a:p>
            <a:pPr lvl="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支持简易生产，直接做商品组装、拆分工作；</a:t>
            </a:r>
            <a:endParaRPr lang="zh-CN" altLang="en-US" dirty="0" smtClean="0"/>
          </a:p>
          <a:p>
            <a:pPr lvl="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可查询仓库商品的进出汇总，进出明细等；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19" name="图片 18" descr="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11740" y="5468913"/>
            <a:ext cx="2327910" cy="15824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2"/>
          <p:cNvSpPr txBox="1"/>
          <p:nvPr/>
        </p:nvSpPr>
        <p:spPr>
          <a:xfrm>
            <a:off x="357760" y="279697"/>
            <a:ext cx="43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>
                <a:latin typeface="方正兰亭粗黑简体" pitchFamily="2" charset="-122"/>
                <a:ea typeface="方正兰亭粗黑简体" pitchFamily="2" charset="-122"/>
              </a:rPr>
              <a:t>人事管理 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PERSONNEL MANAGEMENT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2851732" y="1603046"/>
            <a:ext cx="1357322" cy="500066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/>
              <a:t>人员调动</a:t>
            </a:r>
            <a:endParaRPr lang="zh-CN" altLang="en-US" dirty="0"/>
          </a:p>
        </p:txBody>
      </p:sp>
      <p:sp>
        <p:nvSpPr>
          <p:cNvPr id="6" name="五边形 5"/>
          <p:cNvSpPr/>
          <p:nvPr/>
        </p:nvSpPr>
        <p:spPr>
          <a:xfrm>
            <a:off x="4351930" y="1603046"/>
            <a:ext cx="1357322" cy="500066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/>
              <a:t>人员离职</a:t>
            </a:r>
            <a:endParaRPr lang="zh-CN" altLang="en-US" dirty="0"/>
          </a:p>
        </p:txBody>
      </p:sp>
      <p:sp>
        <p:nvSpPr>
          <p:cNvPr id="7" name="五边形 6"/>
          <p:cNvSpPr/>
          <p:nvPr/>
        </p:nvSpPr>
        <p:spPr>
          <a:xfrm>
            <a:off x="5923566" y="1603046"/>
            <a:ext cx="1357322" cy="500066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/>
              <a:t>人员复职</a:t>
            </a:r>
            <a:endParaRPr lang="zh-CN" altLang="en-US" dirty="0"/>
          </a:p>
        </p:txBody>
      </p:sp>
      <p:sp>
        <p:nvSpPr>
          <p:cNvPr id="8" name="五边形 7"/>
          <p:cNvSpPr/>
          <p:nvPr/>
        </p:nvSpPr>
        <p:spPr>
          <a:xfrm>
            <a:off x="7423764" y="1603046"/>
            <a:ext cx="1357322" cy="500066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/>
              <a:t>住宿登记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8923962" y="1603046"/>
            <a:ext cx="1428728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/>
              <a:t>水电费管理</a:t>
            </a:r>
            <a:endParaRPr lang="zh-CN" altLang="en-US" dirty="0"/>
          </a:p>
        </p:txBody>
      </p:sp>
      <p:sp>
        <p:nvSpPr>
          <p:cNvPr id="10" name="五边形 9"/>
          <p:cNvSpPr/>
          <p:nvPr/>
        </p:nvSpPr>
        <p:spPr>
          <a:xfrm>
            <a:off x="1351566" y="1603046"/>
            <a:ext cx="1357322" cy="500066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/>
              <a:t>员工资料</a:t>
            </a:r>
            <a:endParaRPr lang="zh-CN" altLang="en-US" dirty="0"/>
          </a:p>
        </p:txBody>
      </p:sp>
      <p:sp>
        <p:nvSpPr>
          <p:cNvPr id="11" name="TextBox 9"/>
          <p:cNvSpPr txBox="1"/>
          <p:nvPr/>
        </p:nvSpPr>
        <p:spPr>
          <a:xfrm>
            <a:off x="1761114" y="2471098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支持劳动合同、物品管理、证件管理、离职档案管理；</a:t>
            </a:r>
            <a:endParaRPr lang="zh-CN" altLang="en-US" dirty="0" smtClean="0"/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支持厂牌打印；</a:t>
            </a:r>
            <a:endParaRPr lang="zh-CN" altLang="en-US" dirty="0" smtClean="0"/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系统自动提示员工生日、试用期满、合同期满；</a:t>
            </a:r>
            <a:endParaRPr lang="zh-CN" altLang="en-US" dirty="0" smtClean="0"/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灵活处理员工转正、离职、退休、复职等；</a:t>
            </a:r>
            <a:endParaRPr lang="zh-CN" altLang="en-US" dirty="0" smtClean="0"/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可跟二代身份证读卡器连接使用，直接读取身份证的姓名、照片、身份证号码、家庭地址等；</a:t>
            </a:r>
            <a:endParaRPr lang="zh-CN" altLang="en-US" dirty="0" smtClean="0"/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详细员工信息的记录，如职称、学历等信息的维护；</a:t>
            </a:r>
            <a:endParaRPr lang="zh-CN" altLang="en-US" dirty="0" smtClean="0"/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可自动生成人事查询报表与统计；</a:t>
            </a:r>
            <a:endParaRPr lang="zh-CN" altLang="en-US" dirty="0" smtClean="0"/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可打印员工花名册；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19" name="图片 18" descr="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11740" y="5468913"/>
            <a:ext cx="2327910" cy="15824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2"/>
          <p:cNvSpPr txBox="1"/>
          <p:nvPr/>
        </p:nvSpPr>
        <p:spPr>
          <a:xfrm>
            <a:off x="310135" y="404157"/>
            <a:ext cx="43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>
                <a:latin typeface="方正兰亭粗黑简体" pitchFamily="2" charset="-122"/>
                <a:ea typeface="方正兰亭粗黑简体" pitchFamily="2" charset="-122"/>
              </a:rPr>
              <a:t>财务管理 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FINANCIAL MANAGEMENT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28992" y="1714488"/>
            <a:ext cx="3786214" cy="92869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buFont typeface="Wingdings" panose="05000000000000000000" pitchFamily="2" charset="2"/>
              <a:buChar char="Ø"/>
            </a:pPr>
            <a:r>
              <a:rPr lang="zh-CN" altLang="en-US" sz="1400" dirty="0" smtClean="0"/>
              <a:t>   销售收款单                  </a:t>
            </a:r>
            <a:endParaRPr lang="en-US" altLang="zh-CN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400" dirty="0" smtClean="0"/>
              <a:t>   销售发票              </a:t>
            </a:r>
            <a:endParaRPr lang="en-US" altLang="zh-CN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400" dirty="0" smtClean="0"/>
              <a:t>   应收对账              </a:t>
            </a:r>
            <a:endParaRPr lang="zh-CN" altLang="en-US" sz="1400" dirty="0"/>
          </a:p>
        </p:txBody>
      </p:sp>
      <p:sp>
        <p:nvSpPr>
          <p:cNvPr id="7" name="五边形 6"/>
          <p:cNvSpPr/>
          <p:nvPr/>
        </p:nvSpPr>
        <p:spPr>
          <a:xfrm>
            <a:off x="1928794" y="1714488"/>
            <a:ext cx="1357322" cy="928694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/>
              <a:t>应收应付</a:t>
            </a:r>
            <a:endParaRPr lang="zh-CN" altLang="en-US" dirty="0"/>
          </a:p>
        </p:txBody>
      </p:sp>
      <p:sp>
        <p:nvSpPr>
          <p:cNvPr id="8" name="五边形 7"/>
          <p:cNvSpPr/>
          <p:nvPr/>
        </p:nvSpPr>
        <p:spPr>
          <a:xfrm>
            <a:off x="1928794" y="3000372"/>
            <a:ext cx="1357322" cy="857256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/>
              <a:t>日常收支</a:t>
            </a:r>
            <a:endParaRPr lang="zh-CN" altLang="en-US" dirty="0"/>
          </a:p>
        </p:txBody>
      </p:sp>
      <p:sp>
        <p:nvSpPr>
          <p:cNvPr id="9" name="五边形 8"/>
          <p:cNvSpPr/>
          <p:nvPr/>
        </p:nvSpPr>
        <p:spPr>
          <a:xfrm>
            <a:off x="1928794" y="4214818"/>
            <a:ext cx="1357322" cy="857256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/>
              <a:t>工资管理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357818" y="1714488"/>
            <a:ext cx="1857388" cy="92869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buFont typeface="Wingdings" panose="05000000000000000000" pitchFamily="2" charset="2"/>
              <a:buChar char="Ø"/>
            </a:pPr>
            <a:r>
              <a:rPr lang="zh-CN" altLang="en-US" sz="1400" dirty="0" smtClean="0"/>
              <a:t>  采购付款单</a:t>
            </a:r>
            <a:endParaRPr lang="en-US" altLang="zh-CN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400" dirty="0" smtClean="0"/>
              <a:t>  采购发票</a:t>
            </a:r>
            <a:endParaRPr lang="en-US" altLang="zh-CN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400" dirty="0" smtClean="0"/>
              <a:t>  应付对账</a:t>
            </a:r>
            <a:endParaRPr lang="zh-CN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3428992" y="3000372"/>
            <a:ext cx="1857388" cy="85725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buFont typeface="Wingdings" panose="05000000000000000000" pitchFamily="2" charset="2"/>
              <a:buChar char="Ø"/>
            </a:pPr>
            <a:r>
              <a:rPr lang="zh-CN" altLang="en-US" sz="1400" dirty="0" smtClean="0"/>
              <a:t>  资金收入单</a:t>
            </a:r>
            <a:endParaRPr lang="en-US" altLang="zh-CN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400" dirty="0" smtClean="0"/>
              <a:t>  资金支出单</a:t>
            </a:r>
            <a:endParaRPr lang="en-US" altLang="zh-CN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400" dirty="0" smtClean="0"/>
              <a:t>  存取款</a:t>
            </a:r>
            <a:endParaRPr lang="zh-CN" altLang="en-US" sz="1400" dirty="0"/>
          </a:p>
        </p:txBody>
      </p:sp>
      <p:sp>
        <p:nvSpPr>
          <p:cNvPr id="12" name="矩形 11"/>
          <p:cNvSpPr/>
          <p:nvPr/>
        </p:nvSpPr>
        <p:spPr>
          <a:xfrm>
            <a:off x="5286380" y="3000372"/>
            <a:ext cx="1928826" cy="85725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buFont typeface="Wingdings" panose="05000000000000000000" pitchFamily="2" charset="2"/>
              <a:buChar char="Ø"/>
            </a:pPr>
            <a:r>
              <a:rPr lang="zh-CN" altLang="en-US" sz="1400" dirty="0" smtClean="0"/>
              <a:t>  资金科目</a:t>
            </a:r>
            <a:endParaRPr lang="en-US" altLang="zh-CN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400" dirty="0" smtClean="0"/>
              <a:t>  资金账号</a:t>
            </a:r>
            <a:endParaRPr lang="en-US" altLang="zh-CN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400" dirty="0" smtClean="0"/>
              <a:t>  固定资产</a:t>
            </a:r>
            <a:endParaRPr lang="zh-CN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3428992" y="4214818"/>
            <a:ext cx="1857388" cy="8572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buFont typeface="Wingdings" panose="05000000000000000000" pitchFamily="2" charset="2"/>
              <a:buChar char="Ø"/>
            </a:pPr>
            <a:r>
              <a:rPr lang="zh-CN" altLang="en-US" sz="1400" dirty="0" smtClean="0"/>
              <a:t>  工资计算科目</a:t>
            </a:r>
            <a:endParaRPr lang="en-US" altLang="zh-CN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400" dirty="0" smtClean="0"/>
              <a:t>  工资所得税</a:t>
            </a:r>
            <a:endParaRPr lang="en-US" altLang="zh-CN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400" dirty="0" smtClean="0"/>
              <a:t>  月薪管理</a:t>
            </a:r>
            <a:endParaRPr lang="zh-CN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5286380" y="4214818"/>
            <a:ext cx="1928826" cy="8572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buFont typeface="Wingdings" panose="05000000000000000000" pitchFamily="2" charset="2"/>
              <a:buChar char="Ø"/>
            </a:pPr>
            <a:r>
              <a:rPr lang="zh-CN" altLang="en-US" sz="1400" dirty="0" smtClean="0"/>
              <a:t>  计件工资</a:t>
            </a:r>
            <a:endParaRPr lang="en-US" altLang="zh-CN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400" dirty="0" smtClean="0"/>
              <a:t>  计时工资</a:t>
            </a:r>
            <a:endParaRPr lang="en-US" altLang="zh-CN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400" dirty="0" smtClean="0"/>
              <a:t>  工资表</a:t>
            </a:r>
            <a:endParaRPr lang="zh-CN" altLang="en-US" sz="1400" dirty="0"/>
          </a:p>
        </p:txBody>
      </p:sp>
      <p:pic>
        <p:nvPicPr>
          <p:cNvPr id="19" name="图片 18" descr="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11740" y="5468913"/>
            <a:ext cx="2327910" cy="15824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2"/>
          <p:cNvSpPr txBox="1"/>
          <p:nvPr/>
        </p:nvSpPr>
        <p:spPr>
          <a:xfrm>
            <a:off x="425070" y="404157"/>
            <a:ext cx="43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>
                <a:latin typeface="方正兰亭粗黑简体" pitchFamily="2" charset="-122"/>
                <a:ea typeface="方正兰亭粗黑简体" pitchFamily="2" charset="-122"/>
              </a:rPr>
              <a:t>设备管理 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EQUIPMENT MANAGEMENT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943206" y="2443157"/>
            <a:ext cx="2571768" cy="300039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738548" y="1728777"/>
            <a:ext cx="1062046" cy="8477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943602" y="2514595"/>
            <a:ext cx="2571768" cy="300039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6738944" y="1800215"/>
            <a:ext cx="1062046" cy="84773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TextBox 8"/>
          <p:cNvSpPr txBox="1"/>
          <p:nvPr/>
        </p:nvSpPr>
        <p:spPr>
          <a:xfrm>
            <a:off x="3729024" y="19430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dirty="0" smtClean="0">
                <a:solidFill>
                  <a:srgbClr val="0070C0"/>
                </a:solidFill>
              </a:rPr>
              <a:t>设备管理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3014644" y="2800347"/>
            <a:ext cx="25731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0070C0"/>
                </a:solidFill>
              </a:rPr>
              <a:t>设备技术资料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0070C0"/>
                </a:solidFill>
              </a:rPr>
              <a:t>设备主要技术特性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0070C0"/>
                </a:solidFill>
              </a:rPr>
              <a:t>附属设备清单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0070C0"/>
                </a:solidFill>
              </a:rPr>
              <a:t>设备易损件清单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0070C0"/>
                </a:solidFill>
              </a:rPr>
              <a:t>设备开箱检验验收记录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0070C0"/>
                </a:solidFill>
              </a:rPr>
              <a:t>设备安装情况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0070C0"/>
                </a:solidFill>
              </a:rPr>
              <a:t>设备调试验收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0070C0"/>
                </a:solidFill>
              </a:rPr>
              <a:t>设备配件清单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9420" y="201452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dirty="0" smtClean="0">
                <a:solidFill>
                  <a:srgbClr val="92D050"/>
                </a:solidFill>
              </a:rPr>
              <a:t>设备跟进</a:t>
            </a:r>
            <a:endParaRPr lang="zh-CN" altLang="en-US" b="1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7916" y="3157537"/>
            <a:ext cx="23423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92D050"/>
                </a:solidFill>
              </a:rPr>
              <a:t>设备运行情况</a:t>
            </a:r>
            <a:endParaRPr lang="en-US" altLang="zh-CN" dirty="0" smtClean="0">
              <a:solidFill>
                <a:srgbClr val="92D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92D050"/>
                </a:solidFill>
              </a:rPr>
              <a:t>设备保养计划</a:t>
            </a:r>
            <a:endParaRPr lang="en-US" altLang="zh-CN" dirty="0" smtClean="0">
              <a:solidFill>
                <a:srgbClr val="92D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92D050"/>
                </a:solidFill>
              </a:rPr>
              <a:t>设备保养登记</a:t>
            </a:r>
            <a:endParaRPr lang="en-US" altLang="zh-CN" dirty="0" smtClean="0">
              <a:solidFill>
                <a:srgbClr val="92D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92D050"/>
                </a:solidFill>
              </a:rPr>
              <a:t>设备维修登记及查询</a:t>
            </a:r>
            <a:endParaRPr lang="en-US" altLang="zh-CN" dirty="0" smtClean="0">
              <a:solidFill>
                <a:srgbClr val="92D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92D050"/>
                </a:solidFill>
              </a:rPr>
              <a:t>设备事故报告表</a:t>
            </a:r>
            <a:endParaRPr lang="zh-CN" altLang="en-US" dirty="0">
              <a:solidFill>
                <a:srgbClr val="92D050"/>
              </a:solidFill>
            </a:endParaRPr>
          </a:p>
        </p:txBody>
      </p:sp>
      <p:pic>
        <p:nvPicPr>
          <p:cNvPr id="19" name="图片 18" descr="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11740" y="5468913"/>
            <a:ext cx="2327910" cy="15824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2"/>
          <p:cNvSpPr txBox="1"/>
          <p:nvPr/>
        </p:nvSpPr>
        <p:spPr>
          <a:xfrm>
            <a:off x="319660" y="385107"/>
            <a:ext cx="43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>
                <a:latin typeface="方正兰亭粗黑简体" pitchFamily="2" charset="-122"/>
                <a:ea typeface="方正兰亭粗黑简体" pitchFamily="2" charset="-122"/>
              </a:rPr>
              <a:t>客户关系 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CUSTOMER RELATIONSHIP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虚尾箭头 5"/>
          <p:cNvSpPr/>
          <p:nvPr/>
        </p:nvSpPr>
        <p:spPr>
          <a:xfrm>
            <a:off x="1704949" y="1590664"/>
            <a:ext cx="500066" cy="428628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虚尾箭头 6"/>
          <p:cNvSpPr/>
          <p:nvPr/>
        </p:nvSpPr>
        <p:spPr>
          <a:xfrm>
            <a:off x="1704949" y="2376482"/>
            <a:ext cx="500066" cy="428628"/>
          </a:xfrm>
          <a:prstGeom prst="strip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虚尾箭头 7"/>
          <p:cNvSpPr/>
          <p:nvPr/>
        </p:nvSpPr>
        <p:spPr>
          <a:xfrm>
            <a:off x="1704949" y="3090862"/>
            <a:ext cx="500066" cy="428628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虚尾箭头 8"/>
          <p:cNvSpPr/>
          <p:nvPr/>
        </p:nvSpPr>
        <p:spPr>
          <a:xfrm>
            <a:off x="1704949" y="3876680"/>
            <a:ext cx="500066" cy="428628"/>
          </a:xfrm>
          <a:prstGeom prst="strip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虚尾箭头 9"/>
          <p:cNvSpPr/>
          <p:nvPr/>
        </p:nvSpPr>
        <p:spPr>
          <a:xfrm>
            <a:off x="1704949" y="4591060"/>
            <a:ext cx="500066" cy="428628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TextBox 8"/>
          <p:cNvSpPr txBox="1"/>
          <p:nvPr/>
        </p:nvSpPr>
        <p:spPr>
          <a:xfrm>
            <a:off x="2419329" y="1590664"/>
            <a:ext cx="6533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/>
              <a:t>NO.1</a:t>
            </a:r>
            <a:r>
              <a:rPr lang="en-US" altLang="zh-CN" dirty="0" smtClean="0"/>
              <a:t>  </a:t>
            </a:r>
            <a:r>
              <a:rPr lang="zh-CN" altLang="en-US" dirty="0" smtClean="0"/>
              <a:t>全面记录客户信息，包括客户基本信息，联系回访记录、</a:t>
            </a:r>
            <a:endParaRPr lang="en-US" altLang="zh-CN" dirty="0" smtClean="0"/>
          </a:p>
          <a:p>
            <a:r>
              <a:rPr lang="zh-CN" altLang="en-US" dirty="0" smtClean="0"/>
              <a:t>事件记录、销售记录、账务往来、维护费用等信息；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2" name="TextBox 9"/>
          <p:cNvSpPr txBox="1"/>
          <p:nvPr/>
        </p:nvSpPr>
        <p:spPr>
          <a:xfrm>
            <a:off x="2402737" y="2435778"/>
            <a:ext cx="630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/>
              <a:t>NO.2</a:t>
            </a:r>
            <a:r>
              <a:rPr lang="en-US" altLang="zh-CN" dirty="0" smtClean="0"/>
              <a:t>  </a:t>
            </a:r>
            <a:r>
              <a:rPr lang="zh-CN" altLang="en-US" dirty="0" smtClean="0"/>
              <a:t>客户文档统一管理，重要如标书、合同等，方便查找；</a:t>
            </a:r>
            <a:endParaRPr lang="zh-CN" altLang="en-US" dirty="0"/>
          </a:p>
        </p:txBody>
      </p:sp>
      <p:sp>
        <p:nvSpPr>
          <p:cNvPr id="13" name="TextBox 10"/>
          <p:cNvSpPr txBox="1"/>
          <p:nvPr/>
        </p:nvSpPr>
        <p:spPr>
          <a:xfrm>
            <a:off x="2419329" y="3087473"/>
            <a:ext cx="6533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/>
              <a:t>NO.3</a:t>
            </a:r>
            <a:r>
              <a:rPr lang="en-US" altLang="zh-CN" dirty="0" smtClean="0"/>
              <a:t>  </a:t>
            </a:r>
            <a:r>
              <a:rPr lang="zh-CN" altLang="en-US" dirty="0" smtClean="0"/>
              <a:t>可设置客户提醒功能：例如预约、回访、待处理事项等，</a:t>
            </a:r>
            <a:endParaRPr lang="en-US" altLang="zh-CN" dirty="0" smtClean="0"/>
          </a:p>
          <a:p>
            <a:r>
              <a:rPr lang="zh-CN" altLang="en-US" dirty="0" smtClean="0"/>
              <a:t>可以设置到期时间提醒、提前提醒、循环提醒；</a:t>
            </a:r>
            <a:endParaRPr lang="zh-CN" altLang="en-US" dirty="0"/>
          </a:p>
        </p:txBody>
      </p:sp>
      <p:sp>
        <p:nvSpPr>
          <p:cNvPr id="14" name="TextBox 11"/>
          <p:cNvSpPr txBox="1"/>
          <p:nvPr/>
        </p:nvSpPr>
        <p:spPr>
          <a:xfrm>
            <a:off x="2463447" y="3935976"/>
            <a:ext cx="445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/>
              <a:t>NO.4</a:t>
            </a:r>
            <a:r>
              <a:rPr lang="en-US" altLang="zh-CN" dirty="0" smtClean="0"/>
              <a:t>  </a:t>
            </a:r>
            <a:r>
              <a:rPr lang="zh-CN" altLang="en-US" dirty="0" smtClean="0"/>
              <a:t>支持邮件群发功能和短信群发功能；</a:t>
            </a:r>
            <a:endParaRPr lang="zh-CN" altLang="en-US" dirty="0"/>
          </a:p>
        </p:txBody>
      </p:sp>
      <p:sp>
        <p:nvSpPr>
          <p:cNvPr id="15" name="TextBox 12"/>
          <p:cNvSpPr txBox="1"/>
          <p:nvPr/>
        </p:nvSpPr>
        <p:spPr>
          <a:xfrm>
            <a:off x="2490767" y="4591060"/>
            <a:ext cx="6764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/>
              <a:t>NO.5</a:t>
            </a:r>
            <a:r>
              <a:rPr lang="en-US" altLang="zh-CN" dirty="0" smtClean="0"/>
              <a:t>  </a:t>
            </a:r>
            <a:r>
              <a:rPr lang="zh-CN" altLang="en-US" dirty="0" smtClean="0"/>
              <a:t>客户参数自定义设置：如客户来源、行业类别、客户级别、</a:t>
            </a:r>
            <a:endParaRPr lang="en-US" altLang="zh-CN" dirty="0" smtClean="0"/>
          </a:p>
          <a:p>
            <a:r>
              <a:rPr lang="zh-CN" altLang="en-US" dirty="0" smtClean="0"/>
              <a:t>客户阶段、客户事件、客户类型、客户状态等。</a:t>
            </a:r>
            <a:endParaRPr lang="en-US" altLang="zh-CN" dirty="0" smtClean="0"/>
          </a:p>
        </p:txBody>
      </p:sp>
      <p:pic>
        <p:nvPicPr>
          <p:cNvPr id="19" name="图片 18" descr="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11740" y="5468913"/>
            <a:ext cx="2327910" cy="15824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2"/>
          <p:cNvSpPr txBox="1"/>
          <p:nvPr/>
        </p:nvSpPr>
        <p:spPr>
          <a:xfrm>
            <a:off x="285370" y="308272"/>
            <a:ext cx="43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>
                <a:latin typeface="方正兰亭粗黑简体" pitchFamily="2" charset="-122"/>
                <a:ea typeface="方正兰亭粗黑简体" pitchFamily="2" charset="-122"/>
              </a:rPr>
              <a:t>报表中心 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STATEMENT CENTER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029065" y="2481258"/>
            <a:ext cx="3214710" cy="3214710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形标注 6"/>
          <p:cNvSpPr/>
          <p:nvPr/>
        </p:nvSpPr>
        <p:spPr>
          <a:xfrm>
            <a:off x="2028801" y="3552828"/>
            <a:ext cx="1357322" cy="928694"/>
          </a:xfrm>
          <a:prstGeom prst="wedgeEllipseCallout">
            <a:avLst>
              <a:gd name="adj1" fmla="val 98190"/>
              <a:gd name="adj2" fmla="val 3064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形标注 7"/>
          <p:cNvSpPr/>
          <p:nvPr/>
        </p:nvSpPr>
        <p:spPr>
          <a:xfrm>
            <a:off x="2671743" y="2266944"/>
            <a:ext cx="1357322" cy="928694"/>
          </a:xfrm>
          <a:prstGeom prst="wedgeEllipseCallout">
            <a:avLst>
              <a:gd name="adj1" fmla="val 64506"/>
              <a:gd name="adj2" fmla="val 62436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形标注 8"/>
          <p:cNvSpPr/>
          <p:nvPr/>
        </p:nvSpPr>
        <p:spPr>
          <a:xfrm>
            <a:off x="4386255" y="1338250"/>
            <a:ext cx="1357322" cy="928694"/>
          </a:xfrm>
          <a:prstGeom prst="wedgeEllipseCallout">
            <a:avLst>
              <a:gd name="adj1" fmla="val 20998"/>
              <a:gd name="adj2" fmla="val 74743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形标注 9"/>
          <p:cNvSpPr/>
          <p:nvPr/>
        </p:nvSpPr>
        <p:spPr>
          <a:xfrm>
            <a:off x="6529395" y="1695440"/>
            <a:ext cx="1357322" cy="928694"/>
          </a:xfrm>
          <a:prstGeom prst="wedgeEllipseCallout">
            <a:avLst>
              <a:gd name="adj1" fmla="val -37950"/>
              <a:gd name="adj2" fmla="val 78846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形标注 10"/>
          <p:cNvSpPr/>
          <p:nvPr/>
        </p:nvSpPr>
        <p:spPr>
          <a:xfrm>
            <a:off x="7743841" y="3481390"/>
            <a:ext cx="1357322" cy="928694"/>
          </a:xfrm>
          <a:prstGeom prst="wedgeEllipseCallout">
            <a:avLst>
              <a:gd name="adj1" fmla="val -92686"/>
              <a:gd name="adj2" fmla="val 53205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棱台 11"/>
          <p:cNvSpPr/>
          <p:nvPr/>
        </p:nvSpPr>
        <p:spPr>
          <a:xfrm>
            <a:off x="4886321" y="3624266"/>
            <a:ext cx="1500198" cy="928694"/>
          </a:xfrm>
          <a:prstGeom prst="beve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TextBox 11"/>
          <p:cNvSpPr txBox="1"/>
          <p:nvPr/>
        </p:nvSpPr>
        <p:spPr>
          <a:xfrm>
            <a:off x="2171677" y="38385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dirty="0" smtClean="0">
                <a:solidFill>
                  <a:srgbClr val="0070C0"/>
                </a:solidFill>
              </a:rPr>
              <a:t>采购报表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4619" y="25526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dirty="0" smtClean="0">
                <a:solidFill>
                  <a:srgbClr val="92D050"/>
                </a:solidFill>
              </a:rPr>
              <a:t>销售报表</a:t>
            </a:r>
            <a:endParaRPr lang="zh-CN" altLang="en-US" b="1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2705" y="16240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dirty="0" smtClean="0">
                <a:solidFill>
                  <a:srgbClr val="0070C0"/>
                </a:solidFill>
              </a:rPr>
              <a:t>生产报表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2271" y="19811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dirty="0" smtClean="0">
                <a:solidFill>
                  <a:srgbClr val="92D050"/>
                </a:solidFill>
              </a:rPr>
              <a:t>仓库报表</a:t>
            </a:r>
            <a:endParaRPr lang="zh-CN" altLang="en-US" b="1" dirty="0">
              <a:solidFill>
                <a:srgbClr val="92D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6717" y="376714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dirty="0" smtClean="0">
                <a:solidFill>
                  <a:srgbClr val="0070C0"/>
                </a:solidFill>
              </a:rPr>
              <a:t>综合报表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0635" y="39100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 smtClean="0">
                <a:latin typeface="方正兰亭粗黑简体" pitchFamily="2" charset="-122"/>
                <a:ea typeface="方正兰亭粗黑简体" pitchFamily="2" charset="-122"/>
              </a:rPr>
              <a:t>报表中心</a:t>
            </a:r>
            <a:endParaRPr lang="zh-CN" altLang="en-US" dirty="0">
              <a:latin typeface="方正兰亭粗黑简体" pitchFamily="2" charset="-122"/>
              <a:ea typeface="方正兰亭粗黑简体" pitchFamily="2" charset="-122"/>
            </a:endParaRPr>
          </a:p>
        </p:txBody>
      </p:sp>
      <p:pic>
        <p:nvPicPr>
          <p:cNvPr id="19" name="图片 18" descr="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11740" y="5468913"/>
            <a:ext cx="2327910" cy="15824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7" name="Picture 3" descr="C:\Users\Administrator\Desktop\72d58PICNJg_102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297734" y="3595036"/>
            <a:ext cx="4899228" cy="3262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9745" y="1406525"/>
            <a:ext cx="1012253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 smtClean="0"/>
              <a:t>公司简介：</a:t>
            </a:r>
            <a:endParaRPr lang="zh-CN" altLang="en-US" b="1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          广州新页信息科技有限公司（以下简称新页软件）成立于</a:t>
            </a:r>
            <a:r>
              <a:rPr lang="en-US" dirty="0" smtClean="0"/>
              <a:t>2005</a:t>
            </a:r>
            <a:r>
              <a:rPr lang="zh-CN" altLang="en-US" dirty="0" smtClean="0"/>
              <a:t>年，是一家以软件开发、销售为主的科技型公司。公司</a:t>
            </a:r>
            <a:r>
              <a:rPr lang="en-US" dirty="0" smtClean="0"/>
              <a:t>85%</a:t>
            </a:r>
            <a:r>
              <a:rPr lang="zh-CN" altLang="en-US" dirty="0" smtClean="0"/>
              <a:t>以上的员工都具有本科以上学历，并且曾参与国内著名管理软件的开发和设计，主要研发</a:t>
            </a:r>
            <a:r>
              <a:rPr lang="en-US" dirty="0" smtClean="0"/>
              <a:t>ERP</a:t>
            </a:r>
            <a:r>
              <a:rPr lang="zh-CN" altLang="en-US" dirty="0" smtClean="0"/>
              <a:t>、项目管理、进销存、仓库管理、人力资源、财务管理等系列软件，为各种规模和处于不同成长阶段的中小企业提供信息化解决方案。目前，新页软件产品已经成功地应用于国内及海外</a:t>
            </a:r>
            <a:r>
              <a:rPr lang="en-US" dirty="0" smtClean="0"/>
              <a:t>10</a:t>
            </a:r>
            <a:r>
              <a:rPr lang="zh-CN" altLang="en-US" dirty="0" smtClean="0"/>
              <a:t>万家中小企业，并且得到各行各业用户的一致认可和好评。 我们先后推出进销存系列软件，生产</a:t>
            </a:r>
            <a:r>
              <a:rPr lang="en-US" dirty="0" smtClean="0"/>
              <a:t>ERP</a:t>
            </a:r>
            <a:r>
              <a:rPr lang="zh-CN" altLang="en-US" dirty="0" smtClean="0"/>
              <a:t>系列软件等。软件功能简单，操作方便，人性化的流程设计，</a:t>
            </a:r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普通用户无需专门培训也能很快的掌握软件的操作使用方法。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8" name="图片 7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462"/>
            <a:ext cx="2327910" cy="15824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11740" y="5468913"/>
            <a:ext cx="2327910" cy="1582420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281560" y="260647"/>
            <a:ext cx="43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>
                <a:latin typeface="方正兰亭粗黑简体" pitchFamily="2" charset="-122"/>
                <a:ea typeface="方正兰亭粗黑简体" pitchFamily="2" charset="-122"/>
              </a:rPr>
              <a:t>系统界面 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SOFTWARE  INTERFACE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290" y="902335"/>
            <a:ext cx="10144760" cy="48164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11740" y="5468913"/>
            <a:ext cx="2327910" cy="1582420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281560" y="260647"/>
            <a:ext cx="43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>
                <a:latin typeface="方正兰亭粗黑简体" pitchFamily="2" charset="-122"/>
                <a:ea typeface="方正兰亭粗黑简体" pitchFamily="2" charset="-122"/>
              </a:rPr>
              <a:t>系统界面 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SOFTWARE  INTERFACE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065" y="739775"/>
            <a:ext cx="9355455" cy="52355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4"/>
          <p:cNvSpPr txBox="1"/>
          <p:nvPr/>
        </p:nvSpPr>
        <p:spPr>
          <a:xfrm>
            <a:off x="281560" y="260647"/>
            <a:ext cx="43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>
                <a:latin typeface="方正兰亭粗黑简体" pitchFamily="2" charset="-122"/>
                <a:ea typeface="方正兰亭粗黑简体" pitchFamily="2" charset="-122"/>
              </a:rPr>
              <a:t>系统界面 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SOFTWARE  INTERFACE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 6" descr="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11740" y="5468913"/>
            <a:ext cx="2327910" cy="15824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" y="1042670"/>
            <a:ext cx="11687175" cy="45243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4"/>
          <p:cNvSpPr txBox="1"/>
          <p:nvPr/>
        </p:nvSpPr>
        <p:spPr>
          <a:xfrm>
            <a:off x="281560" y="260647"/>
            <a:ext cx="43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>
                <a:latin typeface="方正兰亭粗黑简体" pitchFamily="2" charset="-122"/>
                <a:ea typeface="方正兰亭粗黑简体" pitchFamily="2" charset="-122"/>
              </a:rPr>
              <a:t>系统界面 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SOFTWARE  INTERFACE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 6" descr="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11740" y="5468913"/>
            <a:ext cx="2327910" cy="15824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1083945"/>
            <a:ext cx="11433810" cy="44024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11740" y="5468913"/>
            <a:ext cx="2327910" cy="158242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319660" y="365422"/>
            <a:ext cx="43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>
                <a:latin typeface="方正兰亭粗黑简体" pitchFamily="2" charset="-122"/>
                <a:ea typeface="方正兰亭粗黑简体" pitchFamily="2" charset="-122"/>
              </a:rPr>
              <a:t>产品报价 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PRODUCT QUOTATION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71472" y="2500306"/>
            <a:ext cx="8001056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以上报价为一次付费，终身使用，赠送</a:t>
            </a:r>
            <a:r>
              <a:rPr lang="en-US" dirty="0" smtClean="0"/>
              <a:t>3</a:t>
            </a:r>
            <a:r>
              <a:rPr lang="zh-CN" altLang="en-US" dirty="0" smtClean="0"/>
              <a:t>年售后服务，</a:t>
            </a:r>
            <a:r>
              <a:rPr lang="en-US" dirty="0" smtClean="0"/>
              <a:t>3</a:t>
            </a:r>
            <a:r>
              <a:rPr lang="zh-CN" altLang="en-US" dirty="0" smtClean="0"/>
              <a:t>年后如果需要延长售后</a:t>
            </a:r>
            <a:r>
              <a:rPr lang="zh-CN" altLang="en-US" dirty="0" smtClean="0"/>
              <a:t>是</a:t>
            </a:r>
            <a:r>
              <a:rPr lang="en-US" dirty="0" smtClean="0"/>
              <a:t>1200</a:t>
            </a:r>
            <a:r>
              <a:rPr lang="zh-CN" altLang="en-US" dirty="0" smtClean="0"/>
              <a:t>元</a:t>
            </a:r>
            <a:r>
              <a:rPr lang="en-US" dirty="0" smtClean="0"/>
              <a:t>/</a:t>
            </a:r>
            <a:r>
              <a:rPr lang="zh-CN" altLang="en-US" dirty="0" smtClean="0"/>
              <a:t>年。</a:t>
            </a:r>
            <a:endParaRPr lang="zh-CN" altLang="en-US" dirty="0" smtClean="0"/>
          </a:p>
          <a:p>
            <a:r>
              <a:rPr lang="zh-CN" altLang="en-US" dirty="0" smtClean="0"/>
              <a:t>（注：报价含</a:t>
            </a:r>
            <a:r>
              <a:rPr lang="en-US" altLang="zh-CN" dirty="0" smtClean="0"/>
              <a:t>6</a:t>
            </a:r>
            <a:r>
              <a:rPr lang="zh-CN" altLang="en-US" dirty="0" smtClean="0"/>
              <a:t>个点增值税专用发票）</a:t>
            </a:r>
            <a:endParaRPr lang="zh-CN" altLang="en-US" dirty="0" smtClean="0"/>
          </a:p>
          <a:p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14348" y="2071678"/>
          <a:ext cx="742955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1428760"/>
                <a:gridCol w="1785950"/>
                <a:gridCol w="1500198"/>
                <a:gridCol w="1714511"/>
              </a:tblGrid>
              <a:tr h="370840">
                <a:tc>
                  <a:txBody>
                    <a:bodyPr/>
                    <a:p>
                      <a:pPr algn="ctr"/>
                      <a:r>
                        <a:rPr lang="zh-CN" altLang="en-US" dirty="0" smtClean="0"/>
                        <a:t>序号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dirty="0" smtClean="0"/>
                        <a:t>版本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个工作点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dirty="0" smtClean="0"/>
                        <a:t>增加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工作点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dirty="0" smtClean="0"/>
                        <a:t>无限制工作点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dirty="0" smtClean="0"/>
                        <a:t>生产</a:t>
                      </a:r>
                      <a:r>
                        <a:rPr lang="en-US" altLang="zh-CN" dirty="0" smtClean="0"/>
                        <a:t>ERP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5400</a:t>
                      </a:r>
                      <a:r>
                        <a:rPr lang="zh-CN" altLang="en-US" dirty="0" smtClean="0"/>
                        <a:t>元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1200</a:t>
                      </a:r>
                      <a:r>
                        <a:rPr lang="zh-CN" altLang="en-US" dirty="0" smtClean="0"/>
                        <a:t>元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25800</a:t>
                      </a:r>
                      <a:r>
                        <a:rPr lang="zh-CN" altLang="en-US" dirty="0" smtClean="0"/>
                        <a:t>元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Box 3"/>
          <p:cNvSpPr txBox="1"/>
          <p:nvPr/>
        </p:nvSpPr>
        <p:spPr>
          <a:xfrm>
            <a:off x="785786" y="1756718"/>
            <a:ext cx="7715304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广州新页信息科技有限公司</a:t>
            </a:r>
            <a:endParaRPr lang="zh-CN" altLang="en-US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地址：广东省广州市海珠区新港东路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1068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号中洲中心南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C2309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（地铁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号线琶洲站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出口前行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米）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邮政编码：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510335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电话：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86-020-84163929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传真：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86-020-34349565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销售热线：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400-626-2524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网址：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www.soft2005.com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327669" y="443527"/>
            <a:ext cx="43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>
                <a:latin typeface="方正兰亭粗黑简体" pitchFamily="2" charset="-122"/>
                <a:ea typeface="方正兰亭粗黑简体" pitchFamily="2" charset="-122"/>
              </a:rPr>
              <a:t>联系我们 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CONTACT US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图片 8" descr="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11740" y="5468913"/>
            <a:ext cx="2327910" cy="1582420"/>
          </a:xfrm>
          <a:prstGeom prst="rect">
            <a:avLst/>
          </a:prstGeom>
        </p:spPr>
      </p:pic>
      <p:pic>
        <p:nvPicPr>
          <p:cNvPr id="10" name="图片 9" descr="pan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125" y="1483995"/>
            <a:ext cx="3164205" cy="31642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3" name="Picture 3" descr="C:\Users\Administrator\Desktop\u=2222848247,720915573&amp;fm=27&amp;gp=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483915" y="3140413"/>
            <a:ext cx="3532190" cy="35604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370" y="1571625"/>
            <a:ext cx="736092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 smtClean="0"/>
              <a:t>产品概述：</a:t>
            </a:r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新页生产</a:t>
            </a:r>
            <a:r>
              <a:rPr lang="en-US" dirty="0" smtClean="0"/>
              <a:t>ERP</a:t>
            </a:r>
            <a:r>
              <a:rPr lang="zh-CN" altLang="en-US" dirty="0" smtClean="0"/>
              <a:t>管理软件是针对物资资源管理（物流）、人力资源管理（人流）、财务资源管理（财流）、信息资源管理（信息流）集成一体化的企业管理软件。它将企业的财务、采购、生产、销售、库存和其它业务功能整合到一个信息管理平台上，从而实现信息数据标准化，系统运行集成化，业务流程合理化，绩效监控动态化，管理改善持续化。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462"/>
            <a:ext cx="2327910" cy="15824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757410" y="14263"/>
            <a:ext cx="2327910" cy="1582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778" y="710862"/>
            <a:ext cx="43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>
                <a:latin typeface="方正兰亭粗黑简体" pitchFamily="2" charset="-122"/>
                <a:ea typeface="方正兰亭粗黑简体" pitchFamily="2" charset="-122"/>
              </a:rPr>
              <a:t>系统特点 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SYSTEM CHARACTERISTICS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7809" y="1857364"/>
            <a:ext cx="43140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/>
            <a:r>
              <a:rPr lang="en-US" altLang="zh-CN" b="1" dirty="0" smtClean="0"/>
              <a:t>1</a:t>
            </a:r>
            <a:r>
              <a:rPr lang="zh-CN" altLang="en-US" b="1" dirty="0" smtClean="0"/>
              <a:t>、专业性强</a:t>
            </a:r>
            <a:endParaRPr lang="en-US" altLang="zh-CN" b="1" dirty="0" smtClean="0"/>
          </a:p>
          <a:p>
            <a:pPr lvl="0"/>
            <a:r>
              <a:rPr lang="zh-CN" altLang="en-US" sz="1400" dirty="0" smtClean="0"/>
              <a:t>针对中小型生产企业各种管理方式进行灵活的设置；</a:t>
            </a:r>
            <a:endParaRPr lang="zh-CN" altLang="en-US" sz="1400" dirty="0" smtClean="0"/>
          </a:p>
          <a:p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76437" y="2571744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/>
            <a:r>
              <a:rPr lang="en-US" altLang="zh-CN" b="1" dirty="0" smtClean="0"/>
              <a:t>2</a:t>
            </a:r>
            <a:r>
              <a:rPr lang="zh-CN" altLang="en-US" b="1" dirty="0" smtClean="0"/>
              <a:t>、覆盖性广</a:t>
            </a:r>
            <a:endParaRPr lang="en-US" altLang="zh-CN" b="1" dirty="0" smtClean="0"/>
          </a:p>
          <a:p>
            <a:pPr lvl="0"/>
            <a:r>
              <a:rPr lang="zh-CN" altLang="en-US" sz="1400" dirty="0" smtClean="0"/>
              <a:t>系统包括物资资源管理（物流）、人力资源管理（人流）、财务资源管理（财流）、信息资源管理（信息流）集成一体化的企业管理软件；</a:t>
            </a:r>
            <a:endParaRPr lang="zh-CN" altLang="en-US" sz="1400" dirty="0" smtClean="0"/>
          </a:p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76503" y="3500438"/>
            <a:ext cx="72152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/>
            <a:r>
              <a:rPr lang="en-US" altLang="zh-CN" b="1" dirty="0" smtClean="0"/>
              <a:t>3</a:t>
            </a:r>
            <a:r>
              <a:rPr lang="zh-CN" altLang="en-US" b="1" dirty="0" smtClean="0"/>
              <a:t>、技术先进</a:t>
            </a:r>
            <a:endParaRPr lang="en-US" altLang="zh-CN" b="1" dirty="0" smtClean="0"/>
          </a:p>
          <a:p>
            <a:pPr lvl="0"/>
            <a:r>
              <a:rPr lang="zh-CN" altLang="en-US" sz="1400" dirty="0" smtClean="0"/>
              <a:t>系统在利用主流技术的同时，在条码技术、无线射频技术等与软件完美的配合；</a:t>
            </a:r>
            <a:endParaRPr lang="zh-CN" altLang="en-US" sz="1400" dirty="0" smtClean="0"/>
          </a:p>
          <a:p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76569" y="4272985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 smtClean="0"/>
              <a:t>4</a:t>
            </a:r>
            <a:r>
              <a:rPr lang="zh-CN" altLang="en-US" b="1" dirty="0" smtClean="0"/>
              <a:t>、业务灵活</a:t>
            </a:r>
            <a:endParaRPr lang="en-US" altLang="zh-CN" b="1" dirty="0" smtClean="0"/>
          </a:p>
          <a:p>
            <a:r>
              <a:rPr lang="zh-CN" altLang="en-US" sz="1400" dirty="0" smtClean="0"/>
              <a:t>系统贯穿整个工作流程，所有部门都能灵活设置使用；</a:t>
            </a:r>
            <a:endParaRPr lang="zh-CN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48073" y="5072074"/>
            <a:ext cx="6072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/>
            <a:r>
              <a:rPr lang="en-US" altLang="zh-CN" b="1" dirty="0" smtClean="0"/>
              <a:t>5</a:t>
            </a:r>
            <a:r>
              <a:rPr lang="zh-CN" altLang="en-US" b="1" dirty="0" smtClean="0"/>
              <a:t>、管理清晰</a:t>
            </a:r>
            <a:endParaRPr lang="en-US" altLang="zh-CN" b="1" dirty="0" smtClean="0"/>
          </a:p>
          <a:p>
            <a:pPr lvl="0"/>
            <a:r>
              <a:rPr lang="zh-CN" altLang="en-US" sz="1400" dirty="0" smtClean="0"/>
              <a:t>系统针对企业关心的成本、效率、进度等信息详细体现，也可对异常问题进行预警；</a:t>
            </a:r>
            <a:endParaRPr lang="zh-CN" altLang="en-US" sz="1400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ERPliuchengt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3730" y="1109980"/>
            <a:ext cx="8736965" cy="496633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272739" y="410825"/>
            <a:ext cx="3214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>
                <a:solidFill>
                  <a:srgbClr val="7E7E7E"/>
                </a:solidFill>
                <a:latin typeface="方正兰亭粗黑简体" pitchFamily="2" charset="-122"/>
                <a:ea typeface="方正兰亭粗黑简体" pitchFamily="2" charset="-122"/>
              </a:rPr>
              <a:t>新页生产</a:t>
            </a:r>
            <a:r>
              <a:rPr lang="en-US" altLang="zh-CN" sz="2000" dirty="0" smtClean="0">
                <a:solidFill>
                  <a:srgbClr val="7E7E7E"/>
                </a:solidFill>
                <a:latin typeface="方正兰亭粗黑简体" pitchFamily="2" charset="-122"/>
                <a:ea typeface="方正兰亭粗黑简体" pitchFamily="2" charset="-122"/>
              </a:rPr>
              <a:t>ERP-</a:t>
            </a:r>
            <a:r>
              <a:rPr lang="zh-CN" altLang="en-US" sz="2000" dirty="0" smtClean="0">
                <a:solidFill>
                  <a:srgbClr val="7E7E7E"/>
                </a:solidFill>
                <a:latin typeface="方正兰亭粗黑简体" pitchFamily="2" charset="-122"/>
                <a:ea typeface="方正兰亭粗黑简体" pitchFamily="2" charset="-122"/>
              </a:rPr>
              <a:t>软件流程图</a:t>
            </a:r>
            <a:endParaRPr lang="zh-CN" altLang="en-US" sz="2000" dirty="0" smtClean="0">
              <a:solidFill>
                <a:srgbClr val="7E7E7E"/>
              </a:solidFill>
              <a:latin typeface="方正兰亭粗黑简体" pitchFamily="2" charset="-122"/>
              <a:ea typeface="方正兰亭粗黑简体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06450" y="94615"/>
          <a:ext cx="10578465" cy="6668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385"/>
                <a:gridCol w="1175385"/>
                <a:gridCol w="1175385"/>
                <a:gridCol w="1175385"/>
                <a:gridCol w="1175385"/>
                <a:gridCol w="1175385"/>
                <a:gridCol w="1175385"/>
                <a:gridCol w="1175385"/>
                <a:gridCol w="1175385"/>
              </a:tblGrid>
              <a:tr h="484505">
                <a:tc gridSpan="9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新页生产</a:t>
                      </a: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ERP-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功能架构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cPr anchor="ctr"/>
                </a:tc>
                <a:tc hMerge="1">
                  <a:tcPr anchor="ctr"/>
                </a:tc>
                <a:tc hMerge="1">
                  <a:tcPr anchor="ctr"/>
                </a:tc>
                <a:tc hMerge="1">
                  <a:tcPr anchor="ctr"/>
                </a:tc>
                <a:tc hMerge="1">
                  <a:tcPr anchor="ctr"/>
                </a:tc>
                <a:tc hMerge="1">
                  <a:tcPr anchor="ctr"/>
                </a:tc>
                <a:tc hMerge="1">
                  <a:tcPr anchor="ctr"/>
                </a:tc>
                <a:tc hMerge="1">
                  <a:tcPr anchor="ctr"/>
                </a:tc>
              </a:tr>
              <a:tr h="484505">
                <a:tc>
                  <a:txBody>
                    <a:bodyPr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生产管理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客户供应商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进销存管理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财务业务</a:t>
                      </a:r>
                      <a:endParaRPr lang="zh-CN" altLang="en-US" sz="1400" b="1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会计账簿</a:t>
                      </a:r>
                      <a:endParaRPr lang="zh-CN" altLang="en-US" sz="1400" b="1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人事管理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报表中心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设备维护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系统维护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310640">
                <a:tc>
                  <a:txBody>
                    <a:bodyPr/>
                    <a:p>
                      <a:pPr algn="ctr"/>
                      <a:r>
                        <a:rPr lang="zh-CN" altLang="en-US" sz="1000" b="1" dirty="0"/>
                        <a:t>基础资料</a:t>
                      </a:r>
                      <a:endParaRPr lang="zh-CN" altLang="en-US" sz="1000" b="1" dirty="0"/>
                    </a:p>
                    <a:p>
                      <a:pPr algn="l"/>
                      <a:endParaRPr lang="zh-CN" altLang="en-US" sz="1000" dirty="0"/>
                    </a:p>
                    <a:p>
                      <a:pPr algn="l"/>
                      <a:r>
                        <a:rPr lang="zh-CN" altLang="en-US" sz="1000" dirty="0"/>
                        <a:t>产品结构清单     </a:t>
                      </a:r>
                      <a:endParaRPr lang="zh-CN" altLang="en-US" sz="1000" dirty="0"/>
                    </a:p>
                    <a:p>
                      <a:pPr algn="l"/>
                      <a:r>
                        <a:rPr lang="zh-CN" altLang="en-US" sz="1000" dirty="0"/>
                        <a:t>工序管理</a:t>
                      </a:r>
                      <a:endParaRPr lang="zh-CN" altLang="en-US" sz="1000" dirty="0"/>
                    </a:p>
                    <a:p>
                      <a:pPr algn="l"/>
                      <a:r>
                        <a:rPr lang="en-US" altLang="zh-CN" sz="1000" dirty="0"/>
                        <a:t>MRP</a:t>
                      </a:r>
                      <a:r>
                        <a:rPr lang="zh-CN" altLang="en-US" sz="1000" dirty="0"/>
                        <a:t>运算</a:t>
                      </a:r>
                      <a:endParaRPr lang="zh-CN" altLang="en-US" sz="1000" dirty="0"/>
                    </a:p>
                    <a:p>
                      <a:pPr algn="l"/>
                      <a:r>
                        <a:rPr lang="zh-CN" altLang="en-US" sz="1000" dirty="0"/>
                        <a:t>设计图管理</a:t>
                      </a:r>
                      <a:endParaRPr lang="zh-CN" altLang="en-US" sz="1000" dirty="0"/>
                    </a:p>
                    <a:p>
                      <a:pPr algn="l"/>
                      <a:r>
                        <a:rPr lang="zh-CN" altLang="en-US" sz="1000" dirty="0"/>
                        <a:t>生产报价</a:t>
                      </a:r>
                      <a:endParaRPr lang="zh-CN" altLang="en-US" sz="1000" dirty="0"/>
                    </a:p>
                    <a:p>
                      <a:pPr algn="l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dirty="0" smtClean="0"/>
                        <a:t>客户资料</a:t>
                      </a: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/>
                        <a:t>客户分类</a:t>
                      </a: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/>
                        <a:t>客户名称</a:t>
                      </a: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/>
                        <a:t>客户品名</a:t>
                      </a: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/>
                        <a:t>期初应收</a:t>
                      </a: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/>
                        <a:t>客户报价</a:t>
                      </a: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 smtClean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dirty="0">
                          <a:sym typeface="+mn-ea"/>
                        </a:rPr>
                        <a:t>基础资料</a:t>
                      </a:r>
                      <a:endParaRPr lang="zh-CN" altLang="en-US" sz="1000" dirty="0">
                        <a:sym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>
                        <a:sym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ym typeface="+mn-ea"/>
                        </a:rPr>
                        <a:t>商品管理</a:t>
                      </a:r>
                      <a:endParaRPr lang="zh-CN" altLang="en-US" sz="1000" dirty="0">
                        <a:sym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ym typeface="+mn-ea"/>
                        </a:rPr>
                        <a:t>仓库管理</a:t>
                      </a:r>
                      <a:endParaRPr lang="zh-CN" altLang="en-US" sz="1000" dirty="0">
                        <a:sym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ym typeface="+mn-ea"/>
                        </a:rPr>
                        <a:t>库存报警</a:t>
                      </a:r>
                      <a:endParaRPr lang="zh-CN" altLang="en-US" sz="1000" dirty="0">
                        <a:sym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ym typeface="+mn-ea"/>
                        </a:rPr>
                        <a:t>期初库存</a:t>
                      </a:r>
                      <a:endParaRPr lang="zh-CN" altLang="en-US" sz="1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 smtClean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dirty="0" smtClean="0"/>
                        <a:t>基础资料</a:t>
                      </a: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/>
                        <a:t>币种</a:t>
                      </a: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/>
                        <a:t>资金账号</a:t>
                      </a: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50" dirty="0" smtClean="0"/>
                        <a:t>资金账号期初余额</a:t>
                      </a: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/>
                        <a:t>费用分类</a:t>
                      </a: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 smtClean="0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000" b="1" dirty="0"/>
                        <a:t>基础资料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会计科目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科目初始余额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摘要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资产类别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固定资产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000" b="1" dirty="0"/>
                        <a:t>人事管理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员工资料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部门管理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职位管理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b="1" dirty="0"/>
                        <a:t>采购报表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采购申请明细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采购订单明细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采购退货明细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b="1" dirty="0"/>
                        <a:t>基础资料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技术资料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设备清单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检修记录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b="1" dirty="0"/>
                        <a:t>操作员管理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操作员管理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操作员权限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仓库权限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手机界面设置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anchor="ctr"/>
                </a:tc>
              </a:tr>
              <a:tr h="1615440">
                <a:tc>
                  <a:txBody>
                    <a:bodyPr/>
                    <a:p>
                      <a:pPr algn="ctr"/>
                      <a:r>
                        <a:rPr lang="zh-CN" altLang="en-US" sz="1000" b="1" dirty="0"/>
                        <a:t>生产流程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生产计划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加工单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委外加工单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工序移交单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验收单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生产入库单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质检报告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生产成本结算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000" b="1" dirty="0"/>
                        <a:t>供应商资料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供应商分类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供应商名称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供应商价格管理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供应商报价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000" b="1" dirty="0"/>
                        <a:t>销售管理</a:t>
                      </a:r>
                      <a:endParaRPr lang="zh-CN" altLang="en-US" sz="1000" dirty="0"/>
                    </a:p>
                    <a:p>
                      <a:pPr algn="l"/>
                      <a:endParaRPr lang="zh-CN" altLang="en-US" sz="1000" dirty="0"/>
                    </a:p>
                    <a:p>
                      <a:pPr algn="l"/>
                      <a:r>
                        <a:rPr lang="zh-CN" altLang="en-US" sz="1000" dirty="0"/>
                        <a:t>销售订单</a:t>
                      </a:r>
                      <a:endParaRPr lang="zh-CN" altLang="en-US" sz="1000" dirty="0"/>
                    </a:p>
                    <a:p>
                      <a:pPr algn="l"/>
                      <a:r>
                        <a:rPr lang="zh-CN" altLang="en-US" sz="1000" dirty="0"/>
                        <a:t>销售跟单管理</a:t>
                      </a:r>
                      <a:endParaRPr lang="zh-CN" altLang="en-US" sz="1000" dirty="0"/>
                    </a:p>
                    <a:p>
                      <a:pPr algn="l"/>
                      <a:r>
                        <a:rPr lang="zh-CN" altLang="en-US" sz="1000" dirty="0"/>
                        <a:t>销售订单出库</a:t>
                      </a:r>
                      <a:endParaRPr lang="zh-CN" altLang="en-US" sz="1000" dirty="0"/>
                    </a:p>
                    <a:p>
                      <a:pPr algn="l"/>
                      <a:r>
                        <a:rPr lang="zh-CN" altLang="en-US" sz="1000" dirty="0"/>
                        <a:t>装箱登记</a:t>
                      </a:r>
                      <a:endParaRPr lang="zh-CN" altLang="en-US" sz="1000" dirty="0"/>
                    </a:p>
                    <a:p>
                      <a:pPr algn="l"/>
                      <a:r>
                        <a:rPr lang="zh-CN" altLang="en-US" sz="1000" dirty="0"/>
                        <a:t>销售收款单</a:t>
                      </a:r>
                      <a:endParaRPr lang="zh-CN" altLang="en-US" sz="1000" dirty="0"/>
                    </a:p>
                    <a:p>
                      <a:pPr algn="l"/>
                      <a:r>
                        <a:rPr lang="zh-CN" altLang="en-US" sz="1000" dirty="0"/>
                        <a:t>销售退回</a:t>
                      </a:r>
                      <a:endParaRPr lang="zh-CN" altLang="en-US" sz="1000" dirty="0"/>
                    </a:p>
                    <a:p>
                      <a:pPr algn="l"/>
                      <a:r>
                        <a:rPr lang="zh-CN" altLang="en-US" sz="1000" dirty="0"/>
                        <a:t>采购对账单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000" b="1"/>
                        <a:t>资金收支</a:t>
                      </a:r>
                      <a:endParaRPr lang="zh-CN" altLang="en-US" sz="1000"/>
                    </a:p>
                    <a:p>
                      <a:endParaRPr lang="zh-CN" altLang="en-US" sz="1000"/>
                    </a:p>
                    <a:p>
                      <a:r>
                        <a:rPr lang="zh-CN" altLang="en-US" sz="1000"/>
                        <a:t>供应商预付款</a:t>
                      </a:r>
                      <a:endParaRPr lang="zh-CN" altLang="en-US" sz="1000"/>
                    </a:p>
                    <a:p>
                      <a:r>
                        <a:rPr lang="zh-CN" altLang="en-US" sz="1000"/>
                        <a:t>客户预收款</a:t>
                      </a:r>
                      <a:endParaRPr lang="zh-CN" altLang="en-US" sz="1000"/>
                    </a:p>
                    <a:p>
                      <a:r>
                        <a:rPr lang="zh-CN" altLang="en-US" sz="1000"/>
                        <a:t>资金收入单</a:t>
                      </a:r>
                      <a:endParaRPr lang="zh-CN" altLang="en-US" sz="1000"/>
                    </a:p>
                    <a:p>
                      <a:r>
                        <a:rPr lang="zh-CN" altLang="en-US" sz="1000"/>
                        <a:t>资金支出单</a:t>
                      </a:r>
                      <a:endParaRPr lang="zh-CN" altLang="en-US" sz="1000"/>
                    </a:p>
                    <a:p>
                      <a:r>
                        <a:rPr lang="zh-CN" altLang="en-US" sz="1000"/>
                        <a:t>存取款</a:t>
                      </a:r>
                      <a:endParaRPr lang="zh-CN" altLang="en-US" sz="1000"/>
                    </a:p>
                    <a:p>
                      <a:r>
                        <a:rPr lang="zh-CN" altLang="en-US" sz="1000"/>
                        <a:t>报销付款单</a:t>
                      </a:r>
                      <a:endParaRPr lang="zh-CN" altLang="en-US" sz="1000"/>
                    </a:p>
                    <a:p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000" b="1" dirty="0"/>
                        <a:t>凭证管理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待开业务凭证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结转业务凭证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凭证管理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000" b="1" dirty="0"/>
                        <a:t>人事变动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员工离职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人员调动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培训登记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b="1" dirty="0"/>
                        <a:t>销售报表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销售订单明细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销售退回明细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商品销售排行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客户销售毛利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客户销售排行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业务员销售销行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b="1" dirty="0"/>
                        <a:t>设备跟进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运行情况表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保养登记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维修查询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b="1" dirty="0"/>
                        <a:t>系统参数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系统参数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自动编码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功能菜单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anchor="ctr"/>
                </a:tc>
              </a:tr>
              <a:tr h="1463040"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dirty="0">
                          <a:sym typeface="+mn-ea"/>
                        </a:rPr>
                        <a:t>材料处理</a:t>
                      </a:r>
                      <a:endParaRPr lang="zh-CN" altLang="en-US" sz="1000" dirty="0"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/>
                        <a:t>领料单</a:t>
                      </a: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/>
                        <a:t>生产补领料</a:t>
                      </a: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/>
                        <a:t>退料单</a:t>
                      </a: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 smtClean="0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000" b="1" dirty="0"/>
                        <a:t>跟进分析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销售分析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采购分析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客户事件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客户跟进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000" b="1" dirty="0"/>
                        <a:t>采购管理</a:t>
                      </a:r>
                      <a:endParaRPr lang="zh-CN" alt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 smtClean="0"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>
                          <a:sym typeface="+mn-ea"/>
                        </a:rPr>
                        <a:t>采购订单</a:t>
                      </a:r>
                      <a:endParaRPr lang="zh-CN" altLang="en-US" sz="1000" dirty="0" smtClean="0"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>
                          <a:sym typeface="+mn-ea"/>
                        </a:rPr>
                        <a:t>到货质检</a:t>
                      </a:r>
                      <a:endParaRPr lang="zh-CN" altLang="en-US" sz="1000" dirty="0" smtClean="0"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>
                          <a:sym typeface="+mn-ea"/>
                        </a:rPr>
                        <a:t>采购订单入库</a:t>
                      </a:r>
                      <a:endParaRPr lang="zh-CN" altLang="en-US" sz="1000" dirty="0" smtClean="0"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>
                          <a:sym typeface="+mn-ea"/>
                        </a:rPr>
                        <a:t>采购付款单</a:t>
                      </a:r>
                      <a:endParaRPr lang="zh-CN" altLang="en-US" sz="1000" dirty="0" smtClean="0"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>
                          <a:sym typeface="+mn-ea"/>
                        </a:rPr>
                        <a:t>采购退货</a:t>
                      </a:r>
                      <a:endParaRPr lang="zh-CN" altLang="en-US" sz="1000" dirty="0" smtClean="0"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>
                          <a:sym typeface="+mn-ea"/>
                        </a:rPr>
                        <a:t>采购对账单</a:t>
                      </a:r>
                      <a:endParaRPr lang="zh-CN" altLang="en-US" sz="1000" dirty="0" smtClean="0"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000" b="1" dirty="0"/>
                        <a:t>发票管理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采购开票登记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采购开票明细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采购待开发票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销售开票登记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销售开票明细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销售待开发票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000" b="1" dirty="0"/>
                        <a:t>结账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登账</a:t>
                      </a:r>
                      <a:endParaRPr lang="zh-CN" altLang="en-US" sz="1000" dirty="0"/>
                    </a:p>
                    <a:p>
                      <a:r>
                        <a:rPr lang="zh-CN" altLang="en-US" sz="950" dirty="0"/>
                        <a:t>期末自动结转损益</a:t>
                      </a:r>
                      <a:endParaRPr lang="zh-CN" altLang="en-US" sz="950" dirty="0"/>
                    </a:p>
                    <a:p>
                      <a:r>
                        <a:rPr lang="zh-CN" altLang="en-US" sz="950" dirty="0"/>
                        <a:t>手工录入结转损益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反登账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凭证登账记录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000" b="1" dirty="0"/>
                        <a:t>工资管理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月薪管理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计件工资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计时工资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工资表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b="1" dirty="0"/>
                        <a:t>仓库报表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库存查询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库存商品报警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入库明细表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出库明细表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调拨明细</a:t>
                      </a:r>
                      <a:endParaRPr lang="zh-CN" altLang="en-US" sz="1000" dirty="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盘点报表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商品可销售情况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b="1" dirty="0"/>
                        <a:t>设备报表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运行情况表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保养明细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维修保养表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b="1" dirty="0"/>
                        <a:t>系统维护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审核中心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反审核中心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r>
                        <a:rPr lang="zh-CN" altLang="en-US" sz="1000" dirty="0"/>
                        <a:t>短信发送</a:t>
                      </a: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anchor="ctr"/>
                </a:tc>
              </a:tr>
              <a:tr h="1310640">
                <a:tc>
                  <a:txBody>
                    <a:bodyPr/>
                    <a:p>
                      <a:pPr algn="ctr"/>
                      <a:r>
                        <a:rPr lang="zh-CN" altLang="en-US" sz="1000" b="1" dirty="0"/>
                        <a:t>生产报表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生产进度表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工序进度表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用料服表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成本分析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车间库存表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成品溯源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 smtClean="0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000" b="1" dirty="0"/>
                        <a:t>仓库管理</a:t>
                      </a:r>
                      <a:endParaRPr lang="zh-CN" altLang="en-US" sz="1000" dirty="0"/>
                    </a:p>
                    <a:p>
                      <a:pPr algn="l"/>
                      <a:endParaRPr lang="zh-CN" altLang="en-US" sz="1000" dirty="0">
                        <a:sym typeface="+mn-ea"/>
                      </a:endParaRPr>
                    </a:p>
                    <a:p>
                      <a:pPr algn="l"/>
                      <a:r>
                        <a:rPr lang="zh-CN" altLang="en-US" sz="1000" dirty="0">
                          <a:sym typeface="+mn-ea"/>
                        </a:rPr>
                        <a:t>其他入库</a:t>
                      </a:r>
                      <a:endParaRPr lang="zh-CN" altLang="en-US" sz="1000" dirty="0">
                        <a:sym typeface="+mn-ea"/>
                      </a:endParaRPr>
                    </a:p>
                    <a:p>
                      <a:pPr algn="l"/>
                      <a:r>
                        <a:rPr lang="zh-CN" altLang="en-US" sz="1000" dirty="0">
                          <a:sym typeface="+mn-ea"/>
                        </a:rPr>
                        <a:t>其他出库</a:t>
                      </a:r>
                      <a:endParaRPr lang="zh-CN" altLang="en-US" sz="1000" dirty="0">
                        <a:sym typeface="+mn-ea"/>
                      </a:endParaRPr>
                    </a:p>
                    <a:p>
                      <a:pPr algn="l"/>
                      <a:r>
                        <a:rPr lang="zh-CN" altLang="en-US" sz="1000" dirty="0">
                          <a:sym typeface="+mn-ea"/>
                        </a:rPr>
                        <a:t>库存调拨</a:t>
                      </a:r>
                      <a:endParaRPr lang="zh-CN" altLang="en-US" sz="1000" dirty="0">
                        <a:sym typeface="+mn-ea"/>
                      </a:endParaRPr>
                    </a:p>
                    <a:p>
                      <a:pPr algn="l"/>
                      <a:r>
                        <a:rPr lang="zh-CN" altLang="en-US" sz="1000" dirty="0">
                          <a:sym typeface="+mn-ea"/>
                        </a:rPr>
                        <a:t>库存盘点</a:t>
                      </a:r>
                      <a:endParaRPr lang="zh-CN" altLang="en-US" sz="1000" dirty="0">
                        <a:sym typeface="+mn-ea"/>
                      </a:endParaRPr>
                    </a:p>
                    <a:p>
                      <a:pPr algn="l"/>
                      <a:r>
                        <a:rPr lang="zh-CN" altLang="en-US" sz="1000" dirty="0">
                          <a:sym typeface="+mn-ea"/>
                        </a:rPr>
                        <a:t>商品组装</a:t>
                      </a:r>
                      <a:endParaRPr lang="zh-CN" altLang="en-US" sz="1000" dirty="0">
                        <a:sym typeface="+mn-ea"/>
                      </a:endParaRPr>
                    </a:p>
                    <a:p>
                      <a:pPr algn="l"/>
                      <a:r>
                        <a:rPr lang="zh-CN" altLang="en-US" sz="1000" dirty="0">
                          <a:sym typeface="+mn-ea"/>
                        </a:rPr>
                        <a:t>商品拆分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000" b="1"/>
                        <a:t>财务报表（业务）</a:t>
                      </a:r>
                      <a:endParaRPr lang="zh-CN" altLang="en-US" sz="1000"/>
                    </a:p>
                    <a:p>
                      <a:endParaRPr lang="zh-CN" altLang="en-US" sz="1000"/>
                    </a:p>
                    <a:p>
                      <a:r>
                        <a:rPr lang="zh-CN" altLang="en-US" sz="1000"/>
                        <a:t>客户应收款</a:t>
                      </a:r>
                      <a:endParaRPr lang="zh-CN" altLang="en-US" sz="1000"/>
                    </a:p>
                    <a:p>
                      <a:r>
                        <a:rPr lang="zh-CN" altLang="en-US" sz="1000"/>
                        <a:t>供应商应付款</a:t>
                      </a:r>
                      <a:endParaRPr lang="zh-CN" altLang="en-US" sz="1000"/>
                    </a:p>
                    <a:p>
                      <a:r>
                        <a:rPr lang="zh-CN" altLang="en-US" sz="1000"/>
                        <a:t>资金收支情况表</a:t>
                      </a:r>
                      <a:endParaRPr lang="zh-CN" altLang="en-US" sz="1000"/>
                    </a:p>
                    <a:p>
                      <a:r>
                        <a:rPr lang="zh-CN" altLang="en-US" sz="1000"/>
                        <a:t>资金收支明细</a:t>
                      </a:r>
                      <a:endParaRPr lang="zh-CN" altLang="en-US" sz="1000"/>
                    </a:p>
                    <a:p>
                      <a:r>
                        <a:rPr lang="zh-CN" altLang="en-US" sz="1000"/>
                        <a:t>资金收支汇总</a:t>
                      </a:r>
                      <a:endParaRPr lang="zh-CN" altLang="en-US" sz="1000"/>
                    </a:p>
                    <a:p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000" b="1" dirty="0"/>
                        <a:t>会计报表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资产负债表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利润表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现金流量表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明细账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总分类账</a:t>
                      </a:r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日记账</a:t>
                      </a:r>
                      <a:r>
                        <a:rPr lang="en-US" altLang="zh-CN" sz="1000" dirty="0"/>
                        <a:t>..</a:t>
                      </a:r>
                      <a:endParaRPr lang="en-US" altLang="zh-CN" sz="10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 smtClean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dirty="0" smtClean="0"/>
                        <a:t>综合报表</a:t>
                      </a: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/>
                        <a:t>库存进出汇总</a:t>
                      </a: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/>
                        <a:t>库存进出明细</a:t>
                      </a: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/>
                        <a:t>商品进出统计</a:t>
                      </a: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/>
                        <a:t>经营汇总</a:t>
                      </a: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 smtClean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 smtClean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dirty="0" smtClean="0"/>
                        <a:t>月末处理</a:t>
                      </a: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/>
                        <a:t>成本调整</a:t>
                      </a: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/>
                        <a:t>月结操作</a:t>
                      </a: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0200107142213_72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7335" y="780415"/>
            <a:ext cx="6414770" cy="56134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272739" y="410825"/>
            <a:ext cx="3214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>
                <a:solidFill>
                  <a:srgbClr val="7E7E7E"/>
                </a:solidFill>
                <a:latin typeface="方正兰亭粗黑简体" pitchFamily="2" charset="-122"/>
                <a:ea typeface="方正兰亭粗黑简体" pitchFamily="2" charset="-122"/>
              </a:rPr>
              <a:t>新页生产</a:t>
            </a:r>
            <a:r>
              <a:rPr lang="en-US" altLang="zh-CN" sz="2000" dirty="0" smtClean="0">
                <a:solidFill>
                  <a:srgbClr val="7E7E7E"/>
                </a:solidFill>
                <a:latin typeface="方正兰亭粗黑简体" pitchFamily="2" charset="-122"/>
                <a:ea typeface="方正兰亭粗黑简体" pitchFamily="2" charset="-122"/>
              </a:rPr>
              <a:t>ERP-</a:t>
            </a:r>
            <a:r>
              <a:rPr lang="zh-CN" altLang="en-US" sz="2000" dirty="0" smtClean="0">
                <a:solidFill>
                  <a:srgbClr val="7E7E7E"/>
                </a:solidFill>
                <a:latin typeface="方正兰亭粗黑简体" pitchFamily="2" charset="-122"/>
                <a:ea typeface="方正兰亭粗黑简体" pitchFamily="2" charset="-122"/>
              </a:rPr>
              <a:t>多平台使用</a:t>
            </a:r>
            <a:endParaRPr lang="zh-CN" altLang="en-US" sz="2000" dirty="0" smtClean="0">
              <a:solidFill>
                <a:srgbClr val="7E7E7E"/>
              </a:solidFill>
              <a:latin typeface="方正兰亭粗黑简体" pitchFamily="2" charset="-122"/>
              <a:ea typeface="方正兰亭粗黑简体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TextBox 2"/>
          <p:cNvSpPr txBox="1"/>
          <p:nvPr/>
        </p:nvSpPr>
        <p:spPr>
          <a:xfrm>
            <a:off x="272739" y="410825"/>
            <a:ext cx="3214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>
                <a:solidFill>
                  <a:srgbClr val="7E7E7E"/>
                </a:solidFill>
                <a:latin typeface="方正兰亭粗黑简体" pitchFamily="2" charset="-122"/>
                <a:ea typeface="方正兰亭粗黑简体" pitchFamily="2" charset="-122"/>
              </a:rPr>
              <a:t>新页生产</a:t>
            </a:r>
            <a:r>
              <a:rPr lang="en-US" altLang="zh-CN" sz="2000" dirty="0" smtClean="0">
                <a:solidFill>
                  <a:srgbClr val="7E7E7E"/>
                </a:solidFill>
                <a:latin typeface="方正兰亭粗黑简体" pitchFamily="2" charset="-122"/>
                <a:ea typeface="方正兰亭粗黑简体" pitchFamily="2" charset="-122"/>
              </a:rPr>
              <a:t>ERP-</a:t>
            </a:r>
            <a:r>
              <a:rPr lang="zh-CN" altLang="en-US" sz="2000" dirty="0" smtClean="0">
                <a:solidFill>
                  <a:srgbClr val="7E7E7E"/>
                </a:solidFill>
                <a:latin typeface="方正兰亭粗黑简体" pitchFamily="2" charset="-122"/>
                <a:ea typeface="方正兰亭粗黑简体" pitchFamily="2" charset="-122"/>
              </a:rPr>
              <a:t>手机</a:t>
            </a:r>
            <a:r>
              <a:rPr lang="en-US" altLang="zh-CN" sz="2000" dirty="0" smtClean="0">
                <a:solidFill>
                  <a:srgbClr val="7E7E7E"/>
                </a:solidFill>
                <a:latin typeface="方正兰亭粗黑简体" pitchFamily="2" charset="-122"/>
                <a:ea typeface="方正兰亭粗黑简体" pitchFamily="2" charset="-122"/>
              </a:rPr>
              <a:t>APP&amp;PDA</a:t>
            </a:r>
            <a:endParaRPr lang="zh-CN" altLang="en-US" sz="2000" dirty="0" smtClean="0">
              <a:solidFill>
                <a:srgbClr val="7E7E7E"/>
              </a:solidFill>
              <a:latin typeface="方正兰亭粗黑简体" pitchFamily="2" charset="-122"/>
              <a:ea typeface="方正兰亭粗黑简体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1560" y="944880"/>
            <a:ext cx="2568575" cy="556831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795" y="915035"/>
            <a:ext cx="2606040" cy="564832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 rot="20700000">
            <a:off x="1231265" y="4152265"/>
            <a:ext cx="201739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C00000"/>
                </a:solidFill>
              </a:rPr>
              <a:t>手机</a:t>
            </a:r>
            <a:r>
              <a:rPr lang="en-US" altLang="zh-CN" sz="4000">
                <a:solidFill>
                  <a:srgbClr val="C00000"/>
                </a:solidFill>
              </a:rPr>
              <a:t>APP</a:t>
            </a:r>
            <a:endParaRPr lang="en-US" altLang="zh-CN" sz="4000">
              <a:solidFill>
                <a:srgbClr val="C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319895" y="3667125"/>
            <a:ext cx="125984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000">
                <a:solidFill>
                  <a:srgbClr val="C00000"/>
                </a:solidFill>
              </a:rPr>
              <a:t>PDA</a:t>
            </a:r>
            <a:endParaRPr lang="en-US" altLang="zh-CN" sz="5000">
              <a:solidFill>
                <a:srgbClr val="C00000"/>
              </a:solidFill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4465320" y="944880"/>
            <a:ext cx="3115310" cy="1409065"/>
          </a:xfrm>
          <a:prstGeom prst="wedgeRoundRectCallout">
            <a:avLst>
              <a:gd name="adj1" fmla="val -75601"/>
              <a:gd name="adj2" fmla="val 3323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>
                <a:solidFill>
                  <a:schemeClr val="tx1"/>
                </a:solidFill>
                <a:sym typeface="+mn-ea"/>
              </a:rPr>
              <a:t>手机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APP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支持所有功能的查询和审批</a:t>
            </a:r>
            <a:endParaRPr lang="zh-CN" altLang="en-US">
              <a:solidFill>
                <a:schemeClr val="tx1"/>
              </a:solidFill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sym typeface="+mn-ea"/>
              </a:rPr>
              <a:t>进销存模块如销售订手机</a:t>
            </a:r>
            <a:r>
              <a:rPr lang="zh-CN" altLang="en-US">
                <a:noFill/>
                <a:sym typeface="+mn-ea"/>
              </a:rPr>
              <a:t>入</a:t>
            </a:r>
            <a:endParaRPr lang="zh-CN" altLang="en-US">
              <a:noFill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4798060" y="4163695"/>
            <a:ext cx="3229610" cy="1409065"/>
          </a:xfrm>
          <a:prstGeom prst="wedgeRoundRectCallout">
            <a:avLst>
              <a:gd name="adj1" fmla="val 73318"/>
              <a:gd name="adj2" fmla="val -3548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sym typeface="+mn-ea"/>
              </a:rPr>
              <a:t>支持安卓系统的手持终端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PDA</a:t>
            </a:r>
            <a:endParaRPr lang="en-US" altLang="zh-CN">
              <a:solidFill>
                <a:schemeClr val="tx1"/>
              </a:solidFill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sym typeface="+mn-ea"/>
              </a:rPr>
              <a:t>也支持手机安卓系统</a:t>
            </a:r>
            <a:endParaRPr lang="zh-CN" altLang="en-US">
              <a:solidFill>
                <a:schemeClr val="tx1"/>
              </a:solidFill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sym typeface="+mn-ea"/>
              </a:rPr>
              <a:t>主要用于仓库扫描出入库等</a:t>
            </a:r>
            <a:r>
              <a:rPr lang="zh-CN" altLang="en-US">
                <a:sym typeface="+mn-ea"/>
              </a:rPr>
              <a:t>操作</a:t>
            </a:r>
            <a:endParaRPr lang="zh-CN" altLang="en-US">
              <a:noFill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 descr="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11740" y="5468913"/>
            <a:ext cx="2327910" cy="1582420"/>
          </a:xfrm>
          <a:prstGeom prst="rect">
            <a:avLst/>
          </a:prstGeom>
        </p:spPr>
      </p:pic>
      <p:sp>
        <p:nvSpPr>
          <p:cNvPr id="23" name="TextBox 2"/>
          <p:cNvSpPr txBox="1"/>
          <p:nvPr/>
        </p:nvSpPr>
        <p:spPr>
          <a:xfrm>
            <a:off x="272739" y="410825"/>
            <a:ext cx="3214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>
                <a:solidFill>
                  <a:srgbClr val="7E7E7E"/>
                </a:solidFill>
                <a:latin typeface="方正兰亭粗黑简体" pitchFamily="2" charset="-122"/>
                <a:ea typeface="方正兰亭粗黑简体" pitchFamily="2" charset="-122"/>
              </a:rPr>
              <a:t>新页生产</a:t>
            </a:r>
            <a:r>
              <a:rPr lang="en-US" altLang="zh-CN" sz="2000" dirty="0" smtClean="0">
                <a:solidFill>
                  <a:srgbClr val="7E7E7E"/>
                </a:solidFill>
                <a:latin typeface="方正兰亭粗黑简体" pitchFamily="2" charset="-122"/>
                <a:ea typeface="方正兰亭粗黑简体" pitchFamily="2" charset="-122"/>
              </a:rPr>
              <a:t>ERP-</a:t>
            </a:r>
            <a:r>
              <a:rPr lang="zh-CN" altLang="en-US" sz="2000" dirty="0" smtClean="0">
                <a:solidFill>
                  <a:srgbClr val="7E7E7E"/>
                </a:solidFill>
                <a:latin typeface="方正兰亭粗黑简体" pitchFamily="2" charset="-122"/>
                <a:ea typeface="方正兰亭粗黑简体" pitchFamily="2" charset="-122"/>
              </a:rPr>
              <a:t>车间看板</a:t>
            </a:r>
            <a:endParaRPr lang="zh-CN" altLang="en-US" sz="2000" dirty="0" smtClean="0">
              <a:solidFill>
                <a:srgbClr val="7E7E7E"/>
              </a:solidFill>
              <a:latin typeface="方正兰亭粗黑简体" pitchFamily="2" charset="-122"/>
              <a:ea typeface="方正兰亭粗黑简体" pitchFamily="2" charset="-122"/>
            </a:endParaRPr>
          </a:p>
        </p:txBody>
      </p:sp>
      <p:pic>
        <p:nvPicPr>
          <p:cNvPr id="3" name="图片 2" descr="20191028172905_23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1515110"/>
            <a:ext cx="5859145" cy="3298190"/>
          </a:xfrm>
          <a:prstGeom prst="rect">
            <a:avLst/>
          </a:prstGeom>
        </p:spPr>
      </p:pic>
      <p:pic>
        <p:nvPicPr>
          <p:cNvPr id="4" name="图片 3" descr="20191028172940_70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305" y="903605"/>
            <a:ext cx="7524115" cy="42354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0700000">
            <a:off x="2329180" y="3776980"/>
            <a:ext cx="65328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5000">
                <a:solidFill>
                  <a:srgbClr val="C00000"/>
                </a:solidFill>
              </a:rPr>
              <a:t>可自定义设置看板内容</a:t>
            </a:r>
            <a:endParaRPr lang="zh-CN" altLang="en-US" sz="50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e9133c6b-59ca-425d-bb87-98a34eb7ba56}"/>
</p:tagLst>
</file>

<file path=ppt/tags/tag2.xml><?xml version="1.0" encoding="utf-8"?>
<p:tagLst xmlns:p="http://schemas.openxmlformats.org/presentationml/2006/main">
  <p:tag name="KSO_WM_UNIT_TABLE_BEAUTIFY" val="smartTable{2f29461d-8649-4caf-bcaa-6361b3da6811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4366</Words>
  <Application>WPS 演示</Application>
  <PresentationFormat>宽屏</PresentationFormat>
  <Paragraphs>697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方正兰亭粗黑简体</vt:lpstr>
      <vt:lpstr>黑体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Lober</cp:lastModifiedBy>
  <cp:revision>91</cp:revision>
  <dcterms:created xsi:type="dcterms:W3CDTF">2020-03-05T07:16:00Z</dcterms:created>
  <dcterms:modified xsi:type="dcterms:W3CDTF">2020-05-08T06:36:40Z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